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tiff" ContentType="image/tif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96" r:id="rId1"/>
  </p:sldMasterIdLst>
  <p:notesMasterIdLst>
    <p:notesMasterId r:id="rId20"/>
  </p:notesMasterIdLst>
  <p:sldIdLst>
    <p:sldId id="426" r:id="rId2"/>
    <p:sldId id="433" r:id="rId3"/>
    <p:sldId id="486" r:id="rId4"/>
    <p:sldId id="487" r:id="rId5"/>
    <p:sldId id="484" r:id="rId6"/>
    <p:sldId id="492" r:id="rId7"/>
    <p:sldId id="476" r:id="rId8"/>
    <p:sldId id="488" r:id="rId9"/>
    <p:sldId id="472" r:id="rId10"/>
    <p:sldId id="470" r:id="rId11"/>
    <p:sldId id="473" r:id="rId12"/>
    <p:sldId id="471" r:id="rId13"/>
    <p:sldId id="485" r:id="rId14"/>
    <p:sldId id="478" r:id="rId15"/>
    <p:sldId id="490" r:id="rId16"/>
    <p:sldId id="430" r:id="rId17"/>
    <p:sldId id="491" r:id="rId18"/>
    <p:sldId id="431" r:id="rId19"/>
  </p:sldIdLst>
  <p:sldSz cx="9144000" cy="5143500" type="screen16x9"/>
  <p:notesSz cx="6858000" cy="9144000"/>
  <p:embeddedFontLst>
    <p:embeddedFont>
      <p:font typeface="Orly's Font 2" charset="0"/>
      <p:regular r:id="rId21"/>
    </p:embeddedFont>
    <p:embeddedFont>
      <p:font typeface="Verdana" pitchFamily="34" charset="0"/>
      <p:regular r:id="rId22"/>
      <p:bold r:id="rId23"/>
      <p:italic r:id="rId24"/>
      <p:boldItalic r:id="rId25"/>
    </p:embeddedFont>
    <p:embeddedFont>
      <p:font typeface="Orly's Font" charset="0"/>
      <p:regular r:id="rId26"/>
    </p:embeddedFont>
    <p:embeddedFont>
      <p:font typeface="Calibri" pitchFamily="34" charset="0"/>
      <p:regular r:id="rId27"/>
      <p:bold r:id="rId28"/>
      <p:italic r:id="rId29"/>
      <p:boldItalic r:id="rId30"/>
    </p:embeddedFont>
  </p:embeddedFontLst>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041" autoAdjust="0"/>
  </p:normalViewPr>
  <p:slideViewPr>
    <p:cSldViewPr>
      <p:cViewPr varScale="1">
        <p:scale>
          <a:sx n="95" d="100"/>
          <a:sy n="95" d="100"/>
        </p:scale>
        <p:origin x="-294" y="-96"/>
      </p:cViewPr>
      <p:guideLst>
        <p:guide orient="horz" pos="1361"/>
        <p:guide pos="2880"/>
      </p:guideLst>
    </p:cSldViewPr>
  </p:slideViewPr>
  <p:notesTextViewPr>
    <p:cViewPr>
      <p:scale>
        <a:sx n="1" d="1"/>
        <a:sy n="1" d="1"/>
      </p:scale>
      <p:origin x="0" y="0"/>
    </p:cViewPr>
  </p:notesTextViewPr>
  <p:sorterViewPr>
    <p:cViewPr>
      <p:scale>
        <a:sx n="100" d="100"/>
        <a:sy n="100" d="100"/>
      </p:scale>
      <p:origin x="0" y="0"/>
    </p:cViewPr>
  </p:sorterViewPr>
  <p:gridSpacing cx="117043200" cy="117043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1139CB-FC8D-44BF-B5C4-C14ECADF62A0}" type="datetimeFigureOut">
              <a:rPr lang="en-US" smtClean="0"/>
              <a:pPr/>
              <a:t>8/25/2012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CE615-EFDB-420A-87DA-FB6ECB7719F7}" type="slidenum">
              <a:rPr lang="en-US" smtClean="0"/>
              <a:pPr/>
              <a:t>‹#›</a:t>
            </a:fld>
            <a:endParaRPr lang="en-US"/>
          </a:p>
        </p:txBody>
      </p:sp>
    </p:spTree>
    <p:extLst>
      <p:ext uri="{BB962C8B-B14F-4D97-AF65-F5344CB8AC3E}">
        <p14:creationId xmlns:p14="http://schemas.microsoft.com/office/powerpoint/2010/main" xmlns="" val="3385030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baseline="0" dirty="0" smtClean="0"/>
              <a:t> Notes:</a:t>
            </a:r>
          </a:p>
          <a:p>
            <a:r>
              <a:rPr lang="en-US" baseline="0" dirty="0" smtClean="0"/>
              <a:t>--This is your hook. Start with a question to draw the student in. We want that student saying, “huh, how do you do X?” Try to be specific. For example, the hook could be “How do you know if 2/3 is greater than 5/8?” rather than something more generic such as “How do you compare fractions?”</a:t>
            </a:r>
          </a:p>
          <a:p>
            <a:r>
              <a:rPr lang="en-US" baseline="0" dirty="0" smtClean="0"/>
              <a:t>--You can fill in an example using the blue text or you can delete that text box and include some other image that explains what you’re talking about.</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1</a:t>
            </a:fld>
            <a:endParaRPr lang="en-US"/>
          </a:p>
        </p:txBody>
      </p:sp>
    </p:spTree>
    <p:extLst>
      <p:ext uri="{BB962C8B-B14F-4D97-AF65-F5344CB8AC3E}">
        <p14:creationId xmlns:p14="http://schemas.microsoft.com/office/powerpoint/2010/main" xmlns="" val="2095878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baseline="0" dirty="0" smtClean="0"/>
              <a:t> Notes:</a:t>
            </a:r>
          </a:p>
          <a:p>
            <a:r>
              <a:rPr lang="en-US" baseline="0" dirty="0" smtClean="0"/>
              <a:t>--The Core Lesson may take more than one slide. You can add as many of these slides as you like. Simply click on “New Slide” and then select the Core Lesson template slide to add a new one.</a:t>
            </a:r>
          </a:p>
          <a:p>
            <a:r>
              <a:rPr lang="en-US" baseline="0" dirty="0" smtClean="0"/>
              <a:t>--Feel free to move or resize the blue text box to fit your content.</a:t>
            </a:r>
          </a:p>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11</a:t>
            </a:fld>
            <a:endParaRPr lang="en-US"/>
          </a:p>
        </p:txBody>
      </p:sp>
    </p:spTree>
    <p:extLst>
      <p:ext uri="{BB962C8B-B14F-4D97-AF65-F5344CB8AC3E}">
        <p14:creationId xmlns:p14="http://schemas.microsoft.com/office/powerpoint/2010/main" xmlns="" val="22269896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baseline="0" dirty="0" smtClean="0"/>
              <a:t> Notes:</a:t>
            </a:r>
          </a:p>
          <a:p>
            <a:r>
              <a:rPr lang="en-US" baseline="0" dirty="0" smtClean="0"/>
              <a:t>--The Core Lesson may take more than one slide. You can add as many of these slides as you like. Simply click on “New Slide” and then select the Core Lesson template slide to add a new one.</a:t>
            </a:r>
          </a:p>
          <a:p>
            <a:r>
              <a:rPr lang="en-US" baseline="0" dirty="0" smtClean="0"/>
              <a:t>--Feel free to move or resize the blue text box to fit your content.</a:t>
            </a:r>
          </a:p>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12</a:t>
            </a:fld>
            <a:endParaRPr lang="en-US"/>
          </a:p>
        </p:txBody>
      </p:sp>
    </p:spTree>
    <p:extLst>
      <p:ext uri="{BB962C8B-B14F-4D97-AF65-F5344CB8AC3E}">
        <p14:creationId xmlns:p14="http://schemas.microsoft.com/office/powerpoint/2010/main" xmlns="" val="22269896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baseline="0" dirty="0" smtClean="0"/>
              <a:t> Notes:</a:t>
            </a:r>
          </a:p>
          <a:p>
            <a:r>
              <a:rPr lang="en-US" baseline="0" dirty="0" smtClean="0"/>
              <a:t>--The Core Lesson may take more than one slide. You can add as many of these slides as you like. Simply click on “New Slide” and then select the Core Lesson template slide to add a new one.</a:t>
            </a:r>
          </a:p>
          <a:p>
            <a:r>
              <a:rPr lang="en-US" baseline="0" dirty="0" smtClean="0"/>
              <a:t>--Feel free to move or resize the blue text box to fit your content.</a:t>
            </a:r>
          </a:p>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13</a:t>
            </a:fld>
            <a:endParaRPr lang="en-US"/>
          </a:p>
        </p:txBody>
      </p:sp>
    </p:spTree>
    <p:extLst>
      <p:ext uri="{BB962C8B-B14F-4D97-AF65-F5344CB8AC3E}">
        <p14:creationId xmlns:p14="http://schemas.microsoft.com/office/powerpoint/2010/main" xmlns="" val="22269896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dirty="0" smtClean="0"/>
              <a:t> Notes: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is our lesson</a:t>
            </a:r>
            <a:r>
              <a:rPr lang="en-US" baseline="0" dirty="0" smtClean="0"/>
              <a:t> objective. Keep it as short and student-friendly as possible. Put what they will learn in green and then how they’ll learn it in blue. For example, “</a:t>
            </a:r>
            <a:r>
              <a:rPr lang="en-US" sz="1200" dirty="0" smtClean="0">
                <a:solidFill>
                  <a:schemeClr val="accent5"/>
                </a:solidFill>
                <a:latin typeface="Orly's Font 2" pitchFamily="66" charset="0"/>
                <a:ea typeface="Verdana" pitchFamily="34" charset="0"/>
                <a:cs typeface="Verdana" pitchFamily="34" charset="0"/>
              </a:rPr>
              <a:t>In this lesson you will learn how to compare fractions with different denominators</a:t>
            </a:r>
            <a:r>
              <a:rPr lang="en-US" sz="1200" dirty="0" smtClean="0">
                <a:latin typeface="Orly's Font 2" pitchFamily="66" charset="0"/>
                <a:ea typeface="Verdana" pitchFamily="34" charset="0"/>
                <a:cs typeface="Verdana" pitchFamily="34" charset="0"/>
              </a:rPr>
              <a:t> </a:t>
            </a:r>
            <a:r>
              <a:rPr lang="en-US" sz="1200" dirty="0" smtClean="0">
                <a:solidFill>
                  <a:schemeClr val="accent1"/>
                </a:solidFill>
                <a:latin typeface="Orly's Font 2" pitchFamily="66" charset="0"/>
                <a:ea typeface="Verdana" pitchFamily="34" charset="0"/>
                <a:cs typeface="Verdana" pitchFamily="34" charset="0"/>
              </a:rPr>
              <a:t>by using a number line.”</a:t>
            </a:r>
          </a:p>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15</a:t>
            </a:fld>
            <a:endParaRPr lang="en-US"/>
          </a:p>
        </p:txBody>
      </p:sp>
    </p:spTree>
    <p:extLst>
      <p:ext uri="{BB962C8B-B14F-4D97-AF65-F5344CB8AC3E}">
        <p14:creationId xmlns:p14="http://schemas.microsoft.com/office/powerpoint/2010/main" xmlns="" val="4755908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baseline="0" dirty="0" smtClean="0"/>
              <a:t> Notes:</a:t>
            </a:r>
          </a:p>
          <a:p>
            <a:r>
              <a:rPr lang="en-US" baseline="0" dirty="0" smtClean="0"/>
              <a:t>--The “Guided Practice” should include 1 practice problem that targets the skill that was used in the Core Lesson. Use the same vocabulary and process you used in the original lesson to solve this problem. You’ll be making a video in which you solve this question using your tablet and pen, so all you need to do is write the question on this slide.</a:t>
            </a:r>
          </a:p>
        </p:txBody>
      </p:sp>
      <p:sp>
        <p:nvSpPr>
          <p:cNvPr id="4" name="Slide Number Placeholder 3"/>
          <p:cNvSpPr>
            <a:spLocks noGrp="1"/>
          </p:cNvSpPr>
          <p:nvPr>
            <p:ph type="sldNum" sz="quarter" idx="10"/>
          </p:nvPr>
        </p:nvSpPr>
        <p:spPr/>
        <p:txBody>
          <a:bodyPr/>
          <a:lstStyle/>
          <a:p>
            <a:fld id="{5AFCE615-EFDB-420A-87DA-FB6ECB7719F7}" type="slidenum">
              <a:rPr lang="en-US" smtClean="0"/>
              <a:pPr/>
              <a:t>16</a:t>
            </a:fld>
            <a:endParaRPr lang="en-US"/>
          </a:p>
        </p:txBody>
      </p:sp>
    </p:spTree>
    <p:extLst>
      <p:ext uri="{BB962C8B-B14F-4D97-AF65-F5344CB8AC3E}">
        <p14:creationId xmlns:p14="http://schemas.microsoft.com/office/powerpoint/2010/main" xmlns="" val="15307576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dirty="0" smtClean="0"/>
              <a:t> Notes:</a:t>
            </a:r>
          </a:p>
          <a:p>
            <a:r>
              <a:rPr lang="en-US" dirty="0" smtClean="0"/>
              <a:t>--On the Extension Activities slide(s)</a:t>
            </a:r>
            <a:r>
              <a:rPr lang="en-US" baseline="0" dirty="0" smtClean="0"/>
              <a:t> you should describe 2-3 activities written with students as the audience (not teachers). Each extension activity should push the students a bit further with the lesson but in a different application or context. Each activity should be designed to take roughly 20-40 minutes. Teachers will likely display the slide in class and then assign an activity to a student or group for additional practice and differentiation. Ideally, these Extension Activities will be created such that a teacher can differentiate instruction by giving more difficult extension activities to students who have shown mastery of the lesson, and less difficult activities to students who are not yet proficient.</a:t>
            </a:r>
          </a:p>
          <a:p>
            <a:r>
              <a:rPr lang="en-US" baseline="0" dirty="0" smtClean="0"/>
              <a:t>--If you need more than one slide to list your extension activities, feel free to copy and paste this slide!</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17</a:t>
            </a:fld>
            <a:endParaRPr lang="en-US"/>
          </a:p>
        </p:txBody>
      </p:sp>
    </p:spTree>
    <p:extLst>
      <p:ext uri="{BB962C8B-B14F-4D97-AF65-F5344CB8AC3E}">
        <p14:creationId xmlns:p14="http://schemas.microsoft.com/office/powerpoint/2010/main" xmlns="" val="11366614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baseline="0" dirty="0" smtClean="0"/>
              <a:t> Notes:</a:t>
            </a:r>
          </a:p>
          <a:p>
            <a:r>
              <a:rPr lang="en-US" baseline="0" dirty="0" smtClean="0"/>
              <a:t>--”Quick Quiz” is an easy way to check for student understanding at the end of a lesson. On this slide, you’ll simply display 2 problems that are similar to the previous examples. That’s it! You won’t be recording a video of this slide and when teachers download the slides, they’ll direct their students through the example on their own so you don’t need to show an answer to the question.</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18</a:t>
            </a:fld>
            <a:endParaRPr lang="en-US"/>
          </a:p>
        </p:txBody>
      </p:sp>
    </p:spTree>
    <p:extLst>
      <p:ext uri="{BB962C8B-B14F-4D97-AF65-F5344CB8AC3E}">
        <p14:creationId xmlns:p14="http://schemas.microsoft.com/office/powerpoint/2010/main" xmlns="" val="1104338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dirty="0" smtClean="0"/>
              <a:t> Notes: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is our lesson</a:t>
            </a:r>
            <a:r>
              <a:rPr lang="en-US" baseline="0" dirty="0" smtClean="0"/>
              <a:t> objective. Keep it as short and student-friendly as possible. Put what they will learn in green and then how they’ll learn it in blue. For example, “</a:t>
            </a:r>
            <a:r>
              <a:rPr lang="en-US" sz="1200" dirty="0" smtClean="0">
                <a:solidFill>
                  <a:schemeClr val="accent5"/>
                </a:solidFill>
                <a:latin typeface="Orly's Font 2" pitchFamily="66" charset="0"/>
                <a:ea typeface="Verdana" pitchFamily="34" charset="0"/>
                <a:cs typeface="Verdana" pitchFamily="34" charset="0"/>
              </a:rPr>
              <a:t>In this lesson you will learn how to compare fractions with different denominators</a:t>
            </a:r>
            <a:r>
              <a:rPr lang="en-US" sz="1200" dirty="0" smtClean="0">
                <a:latin typeface="Orly's Font 2" pitchFamily="66" charset="0"/>
                <a:ea typeface="Verdana" pitchFamily="34" charset="0"/>
                <a:cs typeface="Verdana" pitchFamily="34" charset="0"/>
              </a:rPr>
              <a:t> </a:t>
            </a:r>
            <a:r>
              <a:rPr lang="en-US" sz="1200" dirty="0" smtClean="0">
                <a:solidFill>
                  <a:schemeClr val="accent1"/>
                </a:solidFill>
                <a:latin typeface="Orly's Font 2" pitchFamily="66" charset="0"/>
                <a:ea typeface="Verdana" pitchFamily="34" charset="0"/>
                <a:cs typeface="Verdana" pitchFamily="34" charset="0"/>
              </a:rPr>
              <a:t>by using a number line.”</a:t>
            </a:r>
          </a:p>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2</a:t>
            </a:fld>
            <a:endParaRPr lang="en-US"/>
          </a:p>
        </p:txBody>
      </p:sp>
    </p:spTree>
    <p:extLst>
      <p:ext uri="{BB962C8B-B14F-4D97-AF65-F5344CB8AC3E}">
        <p14:creationId xmlns:p14="http://schemas.microsoft.com/office/powerpoint/2010/main" xmlns="" val="475590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dirty="0" smtClean="0"/>
              <a:t> Notes:</a:t>
            </a:r>
          </a:p>
          <a:p>
            <a:r>
              <a:rPr lang="en-US" dirty="0" smtClean="0"/>
              <a:t>--Some</a:t>
            </a:r>
            <a:r>
              <a:rPr lang="en-US" baseline="0" dirty="0" smtClean="0"/>
              <a:t> lessons may build off of previous lessons. In those cases, it may be helpful to include one or more review slides. Use these slides to remind students of previous concepts you’ve taught in other lessons. </a:t>
            </a:r>
          </a:p>
          <a:p>
            <a:r>
              <a:rPr lang="en-US" baseline="0" dirty="0" smtClean="0"/>
              <a:t>--Feel free to move or resize the blue text box to fit your content.</a:t>
            </a:r>
          </a:p>
          <a:p>
            <a:r>
              <a:rPr lang="en-US" baseline="0" dirty="0" smtClean="0"/>
              <a:t>--Remember that you can add multiple “Let’s Review” slides if you need them or you can just delete this slide!</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3</a:t>
            </a:fld>
            <a:endParaRPr lang="en-US"/>
          </a:p>
        </p:txBody>
      </p:sp>
    </p:spTree>
    <p:extLst>
      <p:ext uri="{BB962C8B-B14F-4D97-AF65-F5344CB8AC3E}">
        <p14:creationId xmlns:p14="http://schemas.microsoft.com/office/powerpoint/2010/main" xmlns="" val="4247606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dirty="0" smtClean="0"/>
              <a:t> Notes:</a:t>
            </a:r>
          </a:p>
          <a:p>
            <a:r>
              <a:rPr lang="en-US" dirty="0" smtClean="0"/>
              <a:t>--Some</a:t>
            </a:r>
            <a:r>
              <a:rPr lang="en-US" baseline="0" dirty="0" smtClean="0"/>
              <a:t> lessons may build off of previous lessons. In those cases, it may be helpful to include one or more review slides. Use these slides to remind students of previous concepts you’ve taught in other lessons. </a:t>
            </a:r>
          </a:p>
          <a:p>
            <a:r>
              <a:rPr lang="en-US" baseline="0" dirty="0" smtClean="0"/>
              <a:t>--Feel free to move or resize the blue text box to fit your content.</a:t>
            </a:r>
          </a:p>
          <a:p>
            <a:r>
              <a:rPr lang="en-US" baseline="0" dirty="0" smtClean="0"/>
              <a:t>--Remember that you can add multiple “Let’s Review” slides if you need them or you can just delete this slide!</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4</a:t>
            </a:fld>
            <a:endParaRPr lang="en-US"/>
          </a:p>
        </p:txBody>
      </p:sp>
    </p:spTree>
    <p:extLst>
      <p:ext uri="{BB962C8B-B14F-4D97-AF65-F5344CB8AC3E}">
        <p14:creationId xmlns:p14="http://schemas.microsoft.com/office/powerpoint/2010/main" xmlns="" val="42476067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dirty="0" smtClean="0"/>
              <a:t> Notes:</a:t>
            </a:r>
          </a:p>
          <a:p>
            <a:r>
              <a:rPr lang="en-US" dirty="0" smtClean="0"/>
              <a:t>--Some</a:t>
            </a:r>
            <a:r>
              <a:rPr lang="en-US" baseline="0" dirty="0" smtClean="0"/>
              <a:t> lessons may build off of previous lessons. In those cases, it may be helpful to include one or more review slides. Use these slides to remind students of previous concepts you’ve taught in other lessons. </a:t>
            </a:r>
          </a:p>
          <a:p>
            <a:r>
              <a:rPr lang="en-US" baseline="0" dirty="0" smtClean="0"/>
              <a:t>--Feel free to move or resize the blue text box to fit your content.</a:t>
            </a:r>
          </a:p>
          <a:p>
            <a:r>
              <a:rPr lang="en-US" baseline="0" dirty="0" smtClean="0"/>
              <a:t>--Remember that you can add multiple “Let’s Review” slides if you need them or you can just delete this slide!</a:t>
            </a:r>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5</a:t>
            </a:fld>
            <a:endParaRPr lang="en-US"/>
          </a:p>
        </p:txBody>
      </p:sp>
    </p:spTree>
    <p:extLst>
      <p:ext uri="{BB962C8B-B14F-4D97-AF65-F5344CB8AC3E}">
        <p14:creationId xmlns:p14="http://schemas.microsoft.com/office/powerpoint/2010/main" xmlns="" val="4247606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baseline="0" dirty="0" smtClean="0"/>
              <a:t> Notes:</a:t>
            </a:r>
          </a:p>
          <a:p>
            <a:r>
              <a:rPr lang="en-US" baseline="0" dirty="0" smtClean="0"/>
              <a:t>--The Core Lesson may take more than one slide. You can add as many of these slides as you like. Simply click on “New Slide” and then select the Core Lesson template slide to add a new one.</a:t>
            </a:r>
          </a:p>
          <a:p>
            <a:r>
              <a:rPr lang="en-US" baseline="0" dirty="0" smtClean="0"/>
              <a:t>--Feel free to move or resize the blue text box to fit your content.</a:t>
            </a:r>
          </a:p>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7</a:t>
            </a:fld>
            <a:endParaRPr lang="en-US"/>
          </a:p>
        </p:txBody>
      </p:sp>
    </p:spTree>
    <p:extLst>
      <p:ext uri="{BB962C8B-B14F-4D97-AF65-F5344CB8AC3E}">
        <p14:creationId xmlns:p14="http://schemas.microsoft.com/office/powerpoint/2010/main" xmlns="" val="22269896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baseline="0" dirty="0" smtClean="0"/>
              <a:t> Notes:</a:t>
            </a:r>
          </a:p>
          <a:p>
            <a:r>
              <a:rPr lang="en-US" baseline="0" dirty="0" smtClean="0"/>
              <a:t>--The Core Lesson may take more than one slide. You can add as many of these slides as you like. Simply click on “New Slide” and then select the Core Lesson template slide to add a new one.</a:t>
            </a:r>
          </a:p>
          <a:p>
            <a:r>
              <a:rPr lang="en-US" baseline="0" dirty="0" smtClean="0"/>
              <a:t>--Feel free to move or resize the blue text box to fit your content.</a:t>
            </a:r>
          </a:p>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8</a:t>
            </a:fld>
            <a:endParaRPr lang="en-US"/>
          </a:p>
        </p:txBody>
      </p:sp>
    </p:spTree>
    <p:extLst>
      <p:ext uri="{BB962C8B-B14F-4D97-AF65-F5344CB8AC3E}">
        <p14:creationId xmlns:p14="http://schemas.microsoft.com/office/powerpoint/2010/main" xmlns="" val="22269896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baseline="0" dirty="0" smtClean="0"/>
              <a:t> Notes:</a:t>
            </a:r>
          </a:p>
          <a:p>
            <a:r>
              <a:rPr lang="en-US" baseline="0" dirty="0" smtClean="0"/>
              <a:t>--The Core Lesson may take more than one slide. You can add as many of these slides as you like. Simply click on “New Slide” and then select the Core Lesson template slide to add a new one.</a:t>
            </a:r>
          </a:p>
          <a:p>
            <a:r>
              <a:rPr lang="en-US" baseline="0" dirty="0" smtClean="0"/>
              <a:t>--Feel free to move or resize the blue text box to fit your content.</a:t>
            </a:r>
          </a:p>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9</a:t>
            </a:fld>
            <a:endParaRPr lang="en-US"/>
          </a:p>
        </p:txBody>
      </p:sp>
    </p:spTree>
    <p:extLst>
      <p:ext uri="{BB962C8B-B14F-4D97-AF65-F5344CB8AC3E}">
        <p14:creationId xmlns:p14="http://schemas.microsoft.com/office/powerpoint/2010/main" xmlns="" val="22269896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smtClean="0"/>
              <a:t>LearnZillion</a:t>
            </a:r>
            <a:r>
              <a:rPr lang="en-US" baseline="0" dirty="0" smtClean="0"/>
              <a:t> Notes:</a:t>
            </a:r>
          </a:p>
          <a:p>
            <a:r>
              <a:rPr lang="en-US" baseline="0" dirty="0" smtClean="0"/>
              <a:t>--The Core Lesson may take more than one slide. You can add as many of these slides as you like. Simply click on “New Slide” and then select the Core Lesson template slide to add a new one.</a:t>
            </a:r>
          </a:p>
          <a:p>
            <a:r>
              <a:rPr lang="en-US" baseline="0" dirty="0" smtClean="0"/>
              <a:t>--Feel free to move or resize the blue text box to fit your content.</a:t>
            </a:r>
          </a:p>
          <a:p>
            <a:endParaRPr lang="en-US" dirty="0"/>
          </a:p>
        </p:txBody>
      </p:sp>
      <p:sp>
        <p:nvSpPr>
          <p:cNvPr id="4" name="Slide Number Placeholder 3"/>
          <p:cNvSpPr>
            <a:spLocks noGrp="1"/>
          </p:cNvSpPr>
          <p:nvPr>
            <p:ph type="sldNum" sz="quarter" idx="10"/>
          </p:nvPr>
        </p:nvSpPr>
        <p:spPr/>
        <p:txBody>
          <a:bodyPr/>
          <a:lstStyle/>
          <a:p>
            <a:fld id="{5AFCE615-EFDB-420A-87DA-FB6ECB7719F7}" type="slidenum">
              <a:rPr lang="en-US" smtClean="0"/>
              <a:pPr/>
              <a:t>10</a:t>
            </a:fld>
            <a:endParaRPr lang="en-US"/>
          </a:p>
        </p:txBody>
      </p:sp>
    </p:spTree>
    <p:extLst>
      <p:ext uri="{BB962C8B-B14F-4D97-AF65-F5344CB8AC3E}">
        <p14:creationId xmlns:p14="http://schemas.microsoft.com/office/powerpoint/2010/main" xmlns="" val="22269896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age">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54381026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3">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571500" y="1234440"/>
            <a:ext cx="3771900" cy="3497580"/>
          </a:xfrm>
        </p:spPr>
        <p:txBody>
          <a:bodyPr/>
          <a:lstStyle>
            <a:lvl1pPr marL="0" indent="0">
              <a:buNone/>
              <a:defRPr/>
            </a:lvl1pPr>
          </a:lstStyle>
          <a:p>
            <a:r>
              <a:rPr lang="en-US" dirty="0" smtClean="0"/>
              <a:t>Insert Picture/Visual Here</a:t>
            </a:r>
            <a:endParaRPr lang="en-US" dirty="0"/>
          </a:p>
        </p:txBody>
      </p:sp>
      <p:sp>
        <p:nvSpPr>
          <p:cNvPr id="6" name="Text Placeholder 5"/>
          <p:cNvSpPr>
            <a:spLocks noGrp="1"/>
          </p:cNvSpPr>
          <p:nvPr>
            <p:ph type="body" sz="quarter" idx="11"/>
          </p:nvPr>
        </p:nvSpPr>
        <p:spPr>
          <a:xfrm>
            <a:off x="571500" y="308610"/>
            <a:ext cx="8001000" cy="720090"/>
          </a:xfrm>
        </p:spPr>
        <p:txBody>
          <a:bodyPr/>
          <a:lstStyle>
            <a:lvl1pPr marL="0" indent="0">
              <a:buNone/>
              <a:defRPr baseline="0"/>
            </a:lvl1pPr>
          </a:lstStyle>
          <a:p>
            <a:pPr lvl="0"/>
            <a:endParaRPr lang="en-US" dirty="0"/>
          </a:p>
        </p:txBody>
      </p:sp>
      <p:sp>
        <p:nvSpPr>
          <p:cNvPr id="13" name="Text Placeholder 3"/>
          <p:cNvSpPr>
            <a:spLocks noGrp="1"/>
          </p:cNvSpPr>
          <p:nvPr>
            <p:ph type="body" sz="quarter" idx="12"/>
          </p:nvPr>
        </p:nvSpPr>
        <p:spPr>
          <a:xfrm>
            <a:off x="4686300" y="1234440"/>
            <a:ext cx="4114800" cy="1028700"/>
          </a:xfrm>
        </p:spPr>
        <p:txBody>
          <a:bodyPr/>
          <a:lstStyle>
            <a:lvl1pPr marL="0" indent="0">
              <a:buNone/>
              <a:defRPr>
                <a:solidFill>
                  <a:schemeClr val="accent1"/>
                </a:solidFill>
              </a:defRPr>
            </a:lvl1pPr>
          </a:lstStyle>
          <a:p>
            <a:r>
              <a:rPr lang="en-US" sz="2400" dirty="0" smtClean="0"/>
              <a:t>You can use this box for text</a:t>
            </a:r>
            <a:endParaRPr lang="en-US" sz="2400" dirty="0"/>
          </a:p>
        </p:txBody>
      </p:sp>
      <p:sp>
        <p:nvSpPr>
          <p:cNvPr id="14" name="Text Placeholder 4"/>
          <p:cNvSpPr>
            <a:spLocks noGrp="1"/>
          </p:cNvSpPr>
          <p:nvPr>
            <p:ph type="body" sz="quarter" idx="13"/>
          </p:nvPr>
        </p:nvSpPr>
        <p:spPr>
          <a:xfrm>
            <a:off x="4686300" y="2366010"/>
            <a:ext cx="4114800" cy="1028700"/>
          </a:xfrm>
        </p:spPr>
        <p:txBody>
          <a:bodyPr/>
          <a:lstStyle>
            <a:lvl1pPr marL="0" indent="0">
              <a:buNone/>
              <a:defRPr>
                <a:solidFill>
                  <a:schemeClr val="accent5"/>
                </a:solidFill>
              </a:defRPr>
            </a:lvl1pPr>
          </a:lstStyle>
          <a:p>
            <a:r>
              <a:rPr lang="en-US" sz="2400" dirty="0" smtClean="0"/>
              <a:t>Or this box</a:t>
            </a:r>
            <a:endParaRPr lang="en-US" sz="2400" dirty="0"/>
          </a:p>
        </p:txBody>
      </p:sp>
      <p:sp>
        <p:nvSpPr>
          <p:cNvPr id="15" name="Text Placeholder 5"/>
          <p:cNvSpPr>
            <a:spLocks noGrp="1"/>
          </p:cNvSpPr>
          <p:nvPr>
            <p:ph type="body" sz="quarter" idx="14"/>
          </p:nvPr>
        </p:nvSpPr>
        <p:spPr>
          <a:xfrm>
            <a:off x="4686300" y="3497580"/>
            <a:ext cx="4114800" cy="1028700"/>
          </a:xfrm>
        </p:spPr>
        <p:txBody>
          <a:bodyPr/>
          <a:lstStyle>
            <a:lvl1pPr marL="0" indent="0">
              <a:buNone/>
              <a:defRPr>
                <a:solidFill>
                  <a:schemeClr val="accent3"/>
                </a:solidFill>
              </a:defRPr>
            </a:lvl1pPr>
          </a:lstStyle>
          <a:p>
            <a:r>
              <a:rPr lang="en-US" sz="2400" dirty="0" smtClean="0"/>
              <a:t>Or this box.  Move them around, if necessary. Or just delete.</a:t>
            </a:r>
            <a:endParaRPr lang="en-US" sz="2400" dirty="0"/>
          </a:p>
        </p:txBody>
      </p:sp>
    </p:spTree>
    <p:extLst>
      <p:ext uri="{BB962C8B-B14F-4D97-AF65-F5344CB8AC3E}">
        <p14:creationId xmlns:p14="http://schemas.microsoft.com/office/powerpoint/2010/main" xmlns="" val="271331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80"/>
                                  </p:iterate>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lt">
                                    <p:tmAbs val="80"/>
                                  </p:iterate>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4" grpId="0" build="p"/>
      <p:bldP spid="15" grpId="0" bui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4">
    <p:spTree>
      <p:nvGrpSpPr>
        <p:cNvPr id="1" name=""/>
        <p:cNvGrpSpPr/>
        <p:nvPr/>
      </p:nvGrpSpPr>
      <p:grpSpPr>
        <a:xfrm>
          <a:off x="0" y="0"/>
          <a:ext cx="0" cy="0"/>
          <a:chOff x="0" y="0"/>
          <a:chExt cx="0" cy="0"/>
        </a:xfrm>
      </p:grpSpPr>
      <p:sp>
        <p:nvSpPr>
          <p:cNvPr id="2" name="Rectangle 1"/>
          <p:cNvSpPr/>
          <p:nvPr userDrawn="1"/>
        </p:nvSpPr>
        <p:spPr>
          <a:xfrm>
            <a:off x="571500" y="308610"/>
            <a:ext cx="4914900" cy="411480"/>
          </a:xfrm>
          <a:prstGeom prst="rect">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6" name="Text Placeholder 5"/>
          <p:cNvSpPr>
            <a:spLocks noGrp="1"/>
          </p:cNvSpPr>
          <p:nvPr>
            <p:ph type="body" sz="quarter" idx="11"/>
          </p:nvPr>
        </p:nvSpPr>
        <p:spPr>
          <a:xfrm>
            <a:off x="571500" y="308610"/>
            <a:ext cx="8001000" cy="411480"/>
          </a:xfrm>
        </p:spPr>
        <p:txBody>
          <a:bodyPr/>
          <a:lstStyle>
            <a:lvl1pPr marL="0" indent="0">
              <a:buNone/>
              <a:defRPr baseline="0"/>
            </a:lvl1pPr>
          </a:lstStyle>
          <a:p>
            <a:pPr lvl="0"/>
            <a:endParaRPr lang="en-US" dirty="0"/>
          </a:p>
        </p:txBody>
      </p:sp>
      <p:sp>
        <p:nvSpPr>
          <p:cNvPr id="11" name="Picture Placeholder 3"/>
          <p:cNvSpPr>
            <a:spLocks noGrp="1"/>
          </p:cNvSpPr>
          <p:nvPr>
            <p:ph type="pic" sz="quarter" idx="10" hasCustomPrompt="1"/>
          </p:nvPr>
        </p:nvSpPr>
        <p:spPr>
          <a:xfrm>
            <a:off x="685800" y="1028700"/>
            <a:ext cx="3771900" cy="3600450"/>
          </a:xfrm>
        </p:spPr>
        <p:txBody>
          <a:bodyPr/>
          <a:lstStyle>
            <a:lvl1pPr marL="0" indent="0">
              <a:buNone/>
              <a:defRPr/>
            </a:lvl1pPr>
          </a:lstStyle>
          <a:p>
            <a:r>
              <a:rPr lang="en-US" dirty="0" smtClean="0"/>
              <a:t>Insert Picture/Visual Here</a:t>
            </a:r>
            <a:endParaRPr lang="en-US" dirty="0"/>
          </a:p>
        </p:txBody>
      </p:sp>
      <p:sp>
        <p:nvSpPr>
          <p:cNvPr id="8" name="Text Placeholder 3"/>
          <p:cNvSpPr>
            <a:spLocks noGrp="1"/>
          </p:cNvSpPr>
          <p:nvPr>
            <p:ph type="body" sz="quarter" idx="12"/>
          </p:nvPr>
        </p:nvSpPr>
        <p:spPr>
          <a:xfrm>
            <a:off x="4686300" y="1234440"/>
            <a:ext cx="4114800" cy="1028700"/>
          </a:xfrm>
        </p:spPr>
        <p:txBody>
          <a:bodyPr/>
          <a:lstStyle>
            <a:lvl1pPr marL="0" indent="0">
              <a:buNone/>
              <a:defRPr>
                <a:solidFill>
                  <a:schemeClr val="accent1"/>
                </a:solidFill>
              </a:defRPr>
            </a:lvl1pPr>
          </a:lstStyle>
          <a:p>
            <a:r>
              <a:rPr lang="en-US" sz="2400" dirty="0" smtClean="0"/>
              <a:t>You can use this box for text</a:t>
            </a:r>
            <a:endParaRPr lang="en-US" sz="2400" dirty="0"/>
          </a:p>
        </p:txBody>
      </p:sp>
      <p:sp>
        <p:nvSpPr>
          <p:cNvPr id="9" name="Text Placeholder 4"/>
          <p:cNvSpPr>
            <a:spLocks noGrp="1"/>
          </p:cNvSpPr>
          <p:nvPr>
            <p:ph type="body" sz="quarter" idx="13"/>
          </p:nvPr>
        </p:nvSpPr>
        <p:spPr>
          <a:xfrm>
            <a:off x="4686300" y="2366010"/>
            <a:ext cx="4114800" cy="1028700"/>
          </a:xfrm>
        </p:spPr>
        <p:txBody>
          <a:bodyPr/>
          <a:lstStyle>
            <a:lvl1pPr marL="0" indent="0">
              <a:buNone/>
              <a:defRPr>
                <a:solidFill>
                  <a:schemeClr val="accent5"/>
                </a:solidFill>
              </a:defRPr>
            </a:lvl1pPr>
          </a:lstStyle>
          <a:p>
            <a:r>
              <a:rPr lang="en-US" sz="2400" dirty="0" smtClean="0"/>
              <a:t>Or this box</a:t>
            </a:r>
            <a:endParaRPr lang="en-US" sz="2400" dirty="0"/>
          </a:p>
        </p:txBody>
      </p:sp>
      <p:sp>
        <p:nvSpPr>
          <p:cNvPr id="10" name="Text Placeholder 5"/>
          <p:cNvSpPr>
            <a:spLocks noGrp="1"/>
          </p:cNvSpPr>
          <p:nvPr>
            <p:ph type="body" sz="quarter" idx="14"/>
          </p:nvPr>
        </p:nvSpPr>
        <p:spPr>
          <a:xfrm>
            <a:off x="4686300" y="3497580"/>
            <a:ext cx="4114800" cy="1028700"/>
          </a:xfrm>
        </p:spPr>
        <p:txBody>
          <a:bodyPr/>
          <a:lstStyle>
            <a:lvl1pPr marL="0" indent="0">
              <a:buNone/>
              <a:defRPr>
                <a:solidFill>
                  <a:schemeClr val="accent3"/>
                </a:solidFill>
              </a:defRPr>
            </a:lvl1pPr>
          </a:lstStyle>
          <a:p>
            <a:r>
              <a:rPr lang="en-US" sz="2400" dirty="0" smtClean="0"/>
              <a:t>Or this box.  Move them around, if necessary. Or just delete.</a:t>
            </a:r>
            <a:endParaRPr lang="en-US" sz="2400" dirty="0"/>
          </a:p>
        </p:txBody>
      </p:sp>
    </p:spTree>
    <p:extLst>
      <p:ext uri="{BB962C8B-B14F-4D97-AF65-F5344CB8AC3E}">
        <p14:creationId xmlns:p14="http://schemas.microsoft.com/office/powerpoint/2010/main" xmlns="" val="2227133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80"/>
                                  </p:iterate>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lt">
                                    <p:tmAbs val="80"/>
                                  </p:iterate>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P spid="10" grpId="0" bui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2400" y="109539"/>
            <a:ext cx="7696200" cy="373856"/>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xmlns="" val="232772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t's Review">
    <p:spTree>
      <p:nvGrpSpPr>
        <p:cNvPr id="1" name=""/>
        <p:cNvGrpSpPr/>
        <p:nvPr/>
      </p:nvGrpSpPr>
      <p:grpSpPr>
        <a:xfrm>
          <a:off x="0" y="0"/>
          <a:ext cx="0" cy="0"/>
          <a:chOff x="0" y="0"/>
          <a:chExt cx="0" cy="0"/>
        </a:xfrm>
      </p:grpSpPr>
      <p:grpSp>
        <p:nvGrpSpPr>
          <p:cNvPr id="3" name="Group 2"/>
          <p:cNvGrpSpPr>
            <a:grpSpLocks/>
          </p:cNvGrpSpPr>
          <p:nvPr userDrawn="1"/>
        </p:nvGrpSpPr>
        <p:grpSpPr bwMode="auto">
          <a:xfrm>
            <a:off x="457200" y="205740"/>
            <a:ext cx="3086100" cy="617220"/>
            <a:chOff x="457200" y="228600"/>
            <a:chExt cx="3086100" cy="685800"/>
          </a:xfrm>
        </p:grpSpPr>
        <p:sp>
          <p:nvSpPr>
            <p:cNvPr id="4" name="Text Placeholder 1"/>
            <p:cNvSpPr txBox="1">
              <a:spLocks/>
            </p:cNvSpPr>
            <p:nvPr/>
          </p:nvSpPr>
          <p:spPr bwMode="auto">
            <a:xfrm>
              <a:off x="571500" y="468630"/>
              <a:ext cx="2171700" cy="4457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20000"/>
                </a:spcBef>
                <a:buFont typeface="Wingdings" pitchFamily="2" charset="2"/>
                <a:buNone/>
              </a:pPr>
              <a:r>
                <a:rPr lang="en-US" sz="2400" dirty="0">
                  <a:solidFill>
                    <a:schemeClr val="bg1"/>
                  </a:solidFill>
                  <a:latin typeface="Orly's Font 2" pitchFamily="66" charset="0"/>
                </a:rPr>
                <a:t>Let’s Review</a:t>
              </a:r>
            </a:p>
          </p:txBody>
        </p:sp>
        <p:sp>
          <p:nvSpPr>
            <p:cNvPr id="5" name="Rectangle 4"/>
            <p:cNvSpPr/>
            <p:nvPr/>
          </p:nvSpPr>
          <p:spPr>
            <a:xfrm>
              <a:off x="457200" y="228600"/>
              <a:ext cx="3086100" cy="5715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endParaRPr lang="en-US" sz="2400" dirty="0">
                <a:latin typeface="Verdana" pitchFamily="34" charset="0"/>
              </a:endParaRPr>
            </a:p>
          </p:txBody>
        </p:sp>
        <p:sp>
          <p:nvSpPr>
            <p:cNvPr id="6" name="TextBox 43"/>
            <p:cNvSpPr txBox="1">
              <a:spLocks noChangeArrowheads="1"/>
            </p:cNvSpPr>
            <p:nvPr userDrawn="1"/>
          </p:nvSpPr>
          <p:spPr bwMode="auto">
            <a:xfrm>
              <a:off x="638629" y="303612"/>
              <a:ext cx="2857500" cy="5813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sz="2800" dirty="0">
                  <a:solidFill>
                    <a:schemeClr val="bg1"/>
                  </a:solidFill>
                  <a:latin typeface="Orly's Font 2" pitchFamily="66" charset="0"/>
                </a:rPr>
                <a:t>Let’s Review</a:t>
              </a:r>
            </a:p>
          </p:txBody>
        </p:sp>
      </p:grpSp>
    </p:spTree>
    <p:extLst>
      <p:ext uri="{BB962C8B-B14F-4D97-AF65-F5344CB8AC3E}">
        <p14:creationId xmlns:p14="http://schemas.microsoft.com/office/powerpoint/2010/main" xmlns="" val="1041883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 Common Mistake">
    <p:spTree>
      <p:nvGrpSpPr>
        <p:cNvPr id="1" name=""/>
        <p:cNvGrpSpPr/>
        <p:nvPr/>
      </p:nvGrpSpPr>
      <p:grpSpPr>
        <a:xfrm>
          <a:off x="0" y="0"/>
          <a:ext cx="0" cy="0"/>
          <a:chOff x="0" y="0"/>
          <a:chExt cx="0" cy="0"/>
        </a:xfrm>
      </p:grpSpPr>
      <p:grpSp>
        <p:nvGrpSpPr>
          <p:cNvPr id="22" name="Group 21"/>
          <p:cNvGrpSpPr>
            <a:grpSpLocks/>
          </p:cNvGrpSpPr>
          <p:nvPr userDrawn="1"/>
        </p:nvGrpSpPr>
        <p:grpSpPr bwMode="auto">
          <a:xfrm>
            <a:off x="228600" y="205741"/>
            <a:ext cx="4800600" cy="651508"/>
            <a:chOff x="304799" y="228600"/>
            <a:chExt cx="3200400" cy="723898"/>
          </a:xfrm>
        </p:grpSpPr>
        <p:sp>
          <p:nvSpPr>
            <p:cNvPr id="23" name="Text Placeholder 1"/>
            <p:cNvSpPr txBox="1">
              <a:spLocks/>
            </p:cNvSpPr>
            <p:nvPr/>
          </p:nvSpPr>
          <p:spPr bwMode="auto">
            <a:xfrm>
              <a:off x="571500" y="468630"/>
              <a:ext cx="2171700" cy="4457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20000"/>
                </a:spcBef>
                <a:buFont typeface="Wingdings" pitchFamily="2" charset="2"/>
                <a:buNone/>
              </a:pPr>
              <a:r>
                <a:rPr lang="en-US" sz="2400" dirty="0">
                  <a:solidFill>
                    <a:schemeClr val="bg1"/>
                  </a:solidFill>
                  <a:latin typeface="Orly's Font 2" pitchFamily="66" charset="0"/>
                </a:rPr>
                <a:t>Let’s Review</a:t>
              </a:r>
            </a:p>
          </p:txBody>
        </p:sp>
        <p:sp>
          <p:nvSpPr>
            <p:cNvPr id="24" name="Rectangle 23"/>
            <p:cNvSpPr/>
            <p:nvPr/>
          </p:nvSpPr>
          <p:spPr>
            <a:xfrm>
              <a:off x="381000" y="228600"/>
              <a:ext cx="2971799" cy="685801"/>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endParaRPr lang="en-US" sz="2400" dirty="0">
                <a:latin typeface="Verdana" pitchFamily="34" charset="0"/>
              </a:endParaRPr>
            </a:p>
          </p:txBody>
        </p:sp>
        <p:sp>
          <p:nvSpPr>
            <p:cNvPr id="25" name="TextBox 43"/>
            <p:cNvSpPr txBox="1">
              <a:spLocks noChangeArrowheads="1"/>
            </p:cNvSpPr>
            <p:nvPr userDrawn="1"/>
          </p:nvSpPr>
          <p:spPr bwMode="auto">
            <a:xfrm>
              <a:off x="304799" y="371143"/>
              <a:ext cx="3200400" cy="5813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sz="2800" dirty="0" smtClean="0">
                  <a:solidFill>
                    <a:schemeClr val="bg1"/>
                  </a:solidFill>
                  <a:latin typeface="Orly's Font 2" pitchFamily="66" charset="0"/>
                </a:rPr>
                <a:t>A Common Mistake</a:t>
              </a:r>
              <a:endParaRPr lang="en-US" sz="2800" dirty="0">
                <a:solidFill>
                  <a:schemeClr val="bg1"/>
                </a:solidFill>
                <a:latin typeface="Orly's Font 2" pitchFamily="66" charset="0"/>
              </a:endParaRPr>
            </a:p>
          </p:txBody>
        </p:sp>
      </p:grpSp>
    </p:spTree>
    <p:extLst>
      <p:ext uri="{BB962C8B-B14F-4D97-AF65-F5344CB8AC3E}">
        <p14:creationId xmlns:p14="http://schemas.microsoft.com/office/powerpoint/2010/main" xmlns="" val="1219026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re Lesson">
    <p:spTree>
      <p:nvGrpSpPr>
        <p:cNvPr id="1" name=""/>
        <p:cNvGrpSpPr/>
        <p:nvPr/>
      </p:nvGrpSpPr>
      <p:grpSpPr>
        <a:xfrm>
          <a:off x="0" y="0"/>
          <a:ext cx="0" cy="0"/>
          <a:chOff x="0" y="0"/>
          <a:chExt cx="0" cy="0"/>
        </a:xfrm>
      </p:grpSpPr>
      <p:grpSp>
        <p:nvGrpSpPr>
          <p:cNvPr id="2" name="Group 1"/>
          <p:cNvGrpSpPr/>
          <p:nvPr userDrawn="1"/>
        </p:nvGrpSpPr>
        <p:grpSpPr>
          <a:xfrm>
            <a:off x="342900" y="205741"/>
            <a:ext cx="3200400" cy="617220"/>
            <a:chOff x="342701" y="228600"/>
            <a:chExt cx="3205966" cy="685800"/>
          </a:xfrm>
        </p:grpSpPr>
        <p:sp>
          <p:nvSpPr>
            <p:cNvPr id="3" name="Text Placeholder 1"/>
            <p:cNvSpPr txBox="1">
              <a:spLocks/>
            </p:cNvSpPr>
            <p:nvPr/>
          </p:nvSpPr>
          <p:spPr>
            <a:xfrm>
              <a:off x="571500" y="468630"/>
              <a:ext cx="2171700" cy="445770"/>
            </a:xfrm>
            <a:prstGeom prst="rect">
              <a:avLst/>
            </a:prstGeom>
          </p:spPr>
          <p:txBody>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dirty="0" smtClean="0">
                  <a:solidFill>
                    <a:schemeClr val="bg1"/>
                  </a:solidFill>
                  <a:latin typeface="Orly's Font 2" pitchFamily="66" charset="0"/>
                </a:rPr>
                <a:t>Let’s Review</a:t>
              </a:r>
              <a:endParaRPr lang="en-US" dirty="0">
                <a:solidFill>
                  <a:schemeClr val="bg1"/>
                </a:solidFill>
                <a:latin typeface="Orly's Font 2" pitchFamily="66" charset="0"/>
              </a:endParaRPr>
            </a:p>
          </p:txBody>
        </p:sp>
        <p:sp>
          <p:nvSpPr>
            <p:cNvPr id="4" name="Rectangle 3"/>
            <p:cNvSpPr/>
            <p:nvPr/>
          </p:nvSpPr>
          <p:spPr>
            <a:xfrm>
              <a:off x="342701" y="228600"/>
              <a:ext cx="3205966" cy="6858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5" name="TextBox 4"/>
            <p:cNvSpPr txBox="1"/>
            <p:nvPr/>
          </p:nvSpPr>
          <p:spPr>
            <a:xfrm>
              <a:off x="628749" y="333044"/>
              <a:ext cx="2633870" cy="581356"/>
            </a:xfrm>
            <a:prstGeom prst="rect">
              <a:avLst/>
            </a:prstGeom>
            <a:noFill/>
          </p:spPr>
          <p:txBody>
            <a:bodyPr wrap="square" rtlCol="0">
              <a:spAutoFit/>
            </a:bodyPr>
            <a:lstStyle/>
            <a:p>
              <a:r>
                <a:rPr lang="en-US" sz="2800" dirty="0" smtClean="0">
                  <a:solidFill>
                    <a:schemeClr val="bg1"/>
                  </a:solidFill>
                  <a:latin typeface="Orly's Font 2" pitchFamily="66" charset="0"/>
                  <a:ea typeface="Verdana" pitchFamily="34" charset="0"/>
                  <a:cs typeface="Verdana" pitchFamily="34" charset="0"/>
                </a:rPr>
                <a:t>Core Lesson</a:t>
              </a:r>
            </a:p>
          </p:txBody>
        </p:sp>
      </p:grpSp>
    </p:spTree>
    <p:extLst>
      <p:ext uri="{BB962C8B-B14F-4D97-AF65-F5344CB8AC3E}">
        <p14:creationId xmlns:p14="http://schemas.microsoft.com/office/powerpoint/2010/main" xmlns="" val="2452673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uided Practice">
    <p:spTree>
      <p:nvGrpSpPr>
        <p:cNvPr id="1" name=""/>
        <p:cNvGrpSpPr/>
        <p:nvPr/>
      </p:nvGrpSpPr>
      <p:grpSpPr>
        <a:xfrm>
          <a:off x="0" y="0"/>
          <a:ext cx="0" cy="0"/>
          <a:chOff x="0" y="0"/>
          <a:chExt cx="0" cy="0"/>
        </a:xfrm>
      </p:grpSpPr>
      <p:grpSp>
        <p:nvGrpSpPr>
          <p:cNvPr id="2" name="Group 1"/>
          <p:cNvGrpSpPr/>
          <p:nvPr userDrawn="1"/>
        </p:nvGrpSpPr>
        <p:grpSpPr>
          <a:xfrm>
            <a:off x="342900" y="205741"/>
            <a:ext cx="3657598" cy="626090"/>
            <a:chOff x="457200" y="228600"/>
            <a:chExt cx="2831689" cy="695656"/>
          </a:xfrm>
        </p:grpSpPr>
        <p:sp>
          <p:nvSpPr>
            <p:cNvPr id="3" name="Text Placeholder 1"/>
            <p:cNvSpPr txBox="1">
              <a:spLocks/>
            </p:cNvSpPr>
            <p:nvPr/>
          </p:nvSpPr>
          <p:spPr>
            <a:xfrm>
              <a:off x="571500" y="468630"/>
              <a:ext cx="2171700" cy="445770"/>
            </a:xfrm>
            <a:prstGeom prst="rect">
              <a:avLst/>
            </a:prstGeom>
          </p:spPr>
          <p:txBody>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dirty="0" smtClean="0">
                  <a:solidFill>
                    <a:schemeClr val="bg1"/>
                  </a:solidFill>
                  <a:latin typeface="Orly's Font 2" pitchFamily="66" charset="0"/>
                </a:rPr>
                <a:t>Let’s Review</a:t>
              </a:r>
              <a:endParaRPr lang="en-US" dirty="0">
                <a:solidFill>
                  <a:schemeClr val="bg1"/>
                </a:solidFill>
                <a:latin typeface="Orly's Font 2" pitchFamily="66" charset="0"/>
              </a:endParaRPr>
            </a:p>
          </p:txBody>
        </p:sp>
        <p:sp>
          <p:nvSpPr>
            <p:cNvPr id="4" name="Rectangle 3"/>
            <p:cNvSpPr/>
            <p:nvPr/>
          </p:nvSpPr>
          <p:spPr>
            <a:xfrm>
              <a:off x="457200" y="228600"/>
              <a:ext cx="2831689" cy="6858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5" name="TextBox 4"/>
            <p:cNvSpPr txBox="1"/>
            <p:nvPr/>
          </p:nvSpPr>
          <p:spPr>
            <a:xfrm>
              <a:off x="685799" y="342900"/>
              <a:ext cx="2603090" cy="581356"/>
            </a:xfrm>
            <a:prstGeom prst="rect">
              <a:avLst/>
            </a:prstGeom>
            <a:noFill/>
          </p:spPr>
          <p:txBody>
            <a:bodyPr wrap="square" rtlCol="0">
              <a:spAutoFit/>
            </a:bodyPr>
            <a:lstStyle/>
            <a:p>
              <a:r>
                <a:rPr lang="en-US" sz="2800" dirty="0" smtClean="0">
                  <a:solidFill>
                    <a:schemeClr val="bg1"/>
                  </a:solidFill>
                  <a:latin typeface="Orly's Font 2" pitchFamily="66" charset="0"/>
                  <a:ea typeface="Verdana" pitchFamily="34" charset="0"/>
                  <a:cs typeface="Verdana" pitchFamily="34" charset="0"/>
                </a:rPr>
                <a:t>Guided Practice</a:t>
              </a:r>
            </a:p>
          </p:txBody>
        </p:sp>
      </p:grpSp>
    </p:spTree>
    <p:extLst>
      <p:ext uri="{BB962C8B-B14F-4D97-AF65-F5344CB8AC3E}">
        <p14:creationId xmlns:p14="http://schemas.microsoft.com/office/powerpoint/2010/main" xmlns="" val="2879508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xtension Activities">
    <p:spTree>
      <p:nvGrpSpPr>
        <p:cNvPr id="1" name=""/>
        <p:cNvGrpSpPr/>
        <p:nvPr/>
      </p:nvGrpSpPr>
      <p:grpSpPr>
        <a:xfrm>
          <a:off x="0" y="0"/>
          <a:ext cx="0" cy="0"/>
          <a:chOff x="0" y="0"/>
          <a:chExt cx="0" cy="0"/>
        </a:xfrm>
      </p:grpSpPr>
      <p:grpSp>
        <p:nvGrpSpPr>
          <p:cNvPr id="3" name="Group 2"/>
          <p:cNvGrpSpPr/>
          <p:nvPr userDrawn="1"/>
        </p:nvGrpSpPr>
        <p:grpSpPr>
          <a:xfrm>
            <a:off x="342900" y="205740"/>
            <a:ext cx="4115752" cy="626090"/>
            <a:chOff x="457200" y="228600"/>
            <a:chExt cx="2743200" cy="695656"/>
          </a:xfrm>
        </p:grpSpPr>
        <p:sp>
          <p:nvSpPr>
            <p:cNvPr id="4" name="Text Placeholder 1"/>
            <p:cNvSpPr txBox="1">
              <a:spLocks/>
            </p:cNvSpPr>
            <p:nvPr/>
          </p:nvSpPr>
          <p:spPr>
            <a:xfrm>
              <a:off x="571500" y="468630"/>
              <a:ext cx="2171700" cy="445770"/>
            </a:xfrm>
            <a:prstGeom prst="rect">
              <a:avLst/>
            </a:prstGeom>
          </p:spPr>
          <p:txBody>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dirty="0" smtClean="0">
                  <a:solidFill>
                    <a:schemeClr val="bg1"/>
                  </a:solidFill>
                  <a:latin typeface="Orly's Font 2" pitchFamily="66" charset="0"/>
                </a:rPr>
                <a:t>Let’s Review</a:t>
              </a:r>
              <a:endParaRPr lang="en-US" dirty="0">
                <a:solidFill>
                  <a:schemeClr val="bg1"/>
                </a:solidFill>
                <a:latin typeface="Orly's Font 2" pitchFamily="66" charset="0"/>
              </a:endParaRPr>
            </a:p>
          </p:txBody>
        </p:sp>
        <p:sp>
          <p:nvSpPr>
            <p:cNvPr id="5" name="Rectangle 4"/>
            <p:cNvSpPr/>
            <p:nvPr/>
          </p:nvSpPr>
          <p:spPr>
            <a:xfrm>
              <a:off x="457200" y="228600"/>
              <a:ext cx="2743200" cy="6858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6" name="TextBox 5"/>
            <p:cNvSpPr txBox="1"/>
            <p:nvPr/>
          </p:nvSpPr>
          <p:spPr>
            <a:xfrm>
              <a:off x="609565" y="342900"/>
              <a:ext cx="2514600" cy="581356"/>
            </a:xfrm>
            <a:prstGeom prst="rect">
              <a:avLst/>
            </a:prstGeom>
            <a:noFill/>
          </p:spPr>
          <p:txBody>
            <a:bodyPr wrap="square" rtlCol="0">
              <a:spAutoFit/>
            </a:bodyPr>
            <a:lstStyle/>
            <a:p>
              <a:r>
                <a:rPr lang="en-US" sz="2800" dirty="0" smtClean="0">
                  <a:solidFill>
                    <a:schemeClr val="bg1"/>
                  </a:solidFill>
                  <a:latin typeface="Orly's Font 2" pitchFamily="66" charset="0"/>
                  <a:ea typeface="Verdana" pitchFamily="34" charset="0"/>
                  <a:cs typeface="Verdana" pitchFamily="34" charset="0"/>
                </a:rPr>
                <a:t>Extension Activities</a:t>
              </a:r>
            </a:p>
          </p:txBody>
        </p:sp>
      </p:grpSp>
    </p:spTree>
    <p:extLst>
      <p:ext uri="{BB962C8B-B14F-4D97-AF65-F5344CB8AC3E}">
        <p14:creationId xmlns:p14="http://schemas.microsoft.com/office/powerpoint/2010/main" xmlns="" val="4052899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eck for Understanding">
    <p:spTree>
      <p:nvGrpSpPr>
        <p:cNvPr id="1" name=""/>
        <p:cNvGrpSpPr/>
        <p:nvPr/>
      </p:nvGrpSpPr>
      <p:grpSpPr>
        <a:xfrm>
          <a:off x="0" y="0"/>
          <a:ext cx="0" cy="0"/>
          <a:chOff x="0" y="0"/>
          <a:chExt cx="0" cy="0"/>
        </a:xfrm>
      </p:grpSpPr>
      <p:grpSp>
        <p:nvGrpSpPr>
          <p:cNvPr id="3" name="Group 2"/>
          <p:cNvGrpSpPr/>
          <p:nvPr userDrawn="1"/>
        </p:nvGrpSpPr>
        <p:grpSpPr>
          <a:xfrm>
            <a:off x="456248" y="205740"/>
            <a:ext cx="2629852" cy="626090"/>
            <a:chOff x="457200" y="228600"/>
            <a:chExt cx="2743200" cy="695656"/>
          </a:xfrm>
        </p:grpSpPr>
        <p:sp>
          <p:nvSpPr>
            <p:cNvPr id="4" name="Text Placeholder 1"/>
            <p:cNvSpPr txBox="1">
              <a:spLocks/>
            </p:cNvSpPr>
            <p:nvPr/>
          </p:nvSpPr>
          <p:spPr>
            <a:xfrm>
              <a:off x="571500" y="468630"/>
              <a:ext cx="2171700" cy="445770"/>
            </a:xfrm>
            <a:prstGeom prst="rect">
              <a:avLst/>
            </a:prstGeom>
          </p:spPr>
          <p:txBody>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dirty="0" smtClean="0">
                  <a:solidFill>
                    <a:schemeClr val="bg1"/>
                  </a:solidFill>
                  <a:latin typeface="Orly's Font 2" pitchFamily="66" charset="0"/>
                </a:rPr>
                <a:t>Let’s Review</a:t>
              </a:r>
              <a:endParaRPr lang="en-US" dirty="0">
                <a:solidFill>
                  <a:schemeClr val="bg1"/>
                </a:solidFill>
                <a:latin typeface="Orly's Font 2" pitchFamily="66" charset="0"/>
              </a:endParaRPr>
            </a:p>
          </p:txBody>
        </p:sp>
        <p:sp>
          <p:nvSpPr>
            <p:cNvPr id="5" name="Rectangle 4"/>
            <p:cNvSpPr/>
            <p:nvPr/>
          </p:nvSpPr>
          <p:spPr>
            <a:xfrm>
              <a:off x="457200" y="228600"/>
              <a:ext cx="2743200" cy="571500"/>
            </a:xfrm>
            <a:prstGeom prst="rect">
              <a:avLst/>
            </a:prstGeom>
            <a:solidFill>
              <a:schemeClr val="accent5"/>
            </a:solidFill>
            <a:ln w="38100">
              <a:solidFill>
                <a:schemeClr val="accent5"/>
              </a:solidFill>
            </a:ln>
            <a:effectLst>
              <a:outerShdw blurRad="50800" dist="381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6" name="TextBox 5"/>
            <p:cNvSpPr txBox="1"/>
            <p:nvPr/>
          </p:nvSpPr>
          <p:spPr>
            <a:xfrm>
              <a:off x="685800" y="342900"/>
              <a:ext cx="2400301" cy="581356"/>
            </a:xfrm>
            <a:prstGeom prst="rect">
              <a:avLst/>
            </a:prstGeom>
            <a:noFill/>
          </p:spPr>
          <p:txBody>
            <a:bodyPr wrap="square" rtlCol="0">
              <a:spAutoFit/>
            </a:bodyPr>
            <a:lstStyle/>
            <a:p>
              <a:r>
                <a:rPr lang="en-US" sz="2800" dirty="0" smtClean="0">
                  <a:solidFill>
                    <a:schemeClr val="bg1"/>
                  </a:solidFill>
                  <a:latin typeface="Orly's Font 2" pitchFamily="66" charset="0"/>
                  <a:ea typeface="Verdana" pitchFamily="34" charset="0"/>
                  <a:cs typeface="Verdana" pitchFamily="34" charset="0"/>
                </a:rPr>
                <a:t>Quick Quiz</a:t>
              </a:r>
            </a:p>
          </p:txBody>
        </p:sp>
      </p:grpSp>
    </p:spTree>
    <p:extLst>
      <p:ext uri="{BB962C8B-B14F-4D97-AF65-F5344CB8AC3E}">
        <p14:creationId xmlns:p14="http://schemas.microsoft.com/office/powerpoint/2010/main" xmlns="" val="4052899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1">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4686300" y="1234440"/>
            <a:ext cx="3771900" cy="3497580"/>
          </a:xfrm>
        </p:spPr>
        <p:txBody>
          <a:bodyPr/>
          <a:lstStyle>
            <a:lvl1pPr marL="0" indent="0">
              <a:buNone/>
              <a:defRPr/>
            </a:lvl1pPr>
          </a:lstStyle>
          <a:p>
            <a:r>
              <a:rPr lang="en-US" dirty="0" smtClean="0"/>
              <a:t>Insert Picture/Visual Here</a:t>
            </a:r>
            <a:endParaRPr lang="en-US" dirty="0"/>
          </a:p>
        </p:txBody>
      </p:sp>
      <p:sp>
        <p:nvSpPr>
          <p:cNvPr id="6" name="Text Placeholder 5"/>
          <p:cNvSpPr>
            <a:spLocks noGrp="1"/>
          </p:cNvSpPr>
          <p:nvPr>
            <p:ph type="body" sz="quarter" idx="11"/>
          </p:nvPr>
        </p:nvSpPr>
        <p:spPr>
          <a:xfrm>
            <a:off x="571500" y="308610"/>
            <a:ext cx="8001000" cy="720090"/>
          </a:xfrm>
        </p:spPr>
        <p:txBody>
          <a:bodyPr/>
          <a:lstStyle>
            <a:lvl1pPr marL="0" indent="0">
              <a:buNone/>
              <a:defRPr baseline="0"/>
            </a:lvl1pPr>
          </a:lstStyle>
          <a:p>
            <a:pPr lvl="0"/>
            <a:endParaRPr lang="en-US" dirty="0"/>
          </a:p>
        </p:txBody>
      </p:sp>
      <p:sp>
        <p:nvSpPr>
          <p:cNvPr id="7" name="Text Placeholder 3"/>
          <p:cNvSpPr>
            <a:spLocks noGrp="1"/>
          </p:cNvSpPr>
          <p:nvPr>
            <p:ph type="body" sz="quarter" idx="12"/>
          </p:nvPr>
        </p:nvSpPr>
        <p:spPr>
          <a:xfrm>
            <a:off x="457200" y="1337310"/>
            <a:ext cx="4114800" cy="1028700"/>
          </a:xfrm>
        </p:spPr>
        <p:txBody>
          <a:bodyPr/>
          <a:lstStyle>
            <a:lvl1pPr marL="0" indent="0">
              <a:buNone/>
              <a:defRPr>
                <a:solidFill>
                  <a:schemeClr val="accent1"/>
                </a:solidFill>
              </a:defRPr>
            </a:lvl1pPr>
          </a:lstStyle>
          <a:p>
            <a:r>
              <a:rPr lang="en-US" sz="2400" dirty="0" smtClean="0"/>
              <a:t>You can use this box for text</a:t>
            </a:r>
            <a:endParaRPr lang="en-US" sz="2400" dirty="0"/>
          </a:p>
        </p:txBody>
      </p:sp>
      <p:sp>
        <p:nvSpPr>
          <p:cNvPr id="11" name="Text Placeholder 4"/>
          <p:cNvSpPr>
            <a:spLocks noGrp="1"/>
          </p:cNvSpPr>
          <p:nvPr>
            <p:ph type="body" sz="quarter" idx="13"/>
          </p:nvPr>
        </p:nvSpPr>
        <p:spPr>
          <a:xfrm>
            <a:off x="457200" y="2468880"/>
            <a:ext cx="4114800" cy="1028700"/>
          </a:xfrm>
        </p:spPr>
        <p:txBody>
          <a:bodyPr/>
          <a:lstStyle>
            <a:lvl1pPr marL="0" indent="0">
              <a:buNone/>
              <a:defRPr>
                <a:solidFill>
                  <a:schemeClr val="accent5"/>
                </a:solidFill>
              </a:defRPr>
            </a:lvl1pPr>
          </a:lstStyle>
          <a:p>
            <a:r>
              <a:rPr lang="en-US" sz="2400" dirty="0" smtClean="0"/>
              <a:t>Or this box</a:t>
            </a:r>
            <a:endParaRPr lang="en-US" sz="2400" dirty="0"/>
          </a:p>
        </p:txBody>
      </p:sp>
      <p:sp>
        <p:nvSpPr>
          <p:cNvPr id="12" name="Text Placeholder 5"/>
          <p:cNvSpPr>
            <a:spLocks noGrp="1"/>
          </p:cNvSpPr>
          <p:nvPr>
            <p:ph type="body" sz="quarter" idx="14"/>
          </p:nvPr>
        </p:nvSpPr>
        <p:spPr>
          <a:xfrm>
            <a:off x="457200" y="3600450"/>
            <a:ext cx="4114800" cy="1028700"/>
          </a:xfrm>
        </p:spPr>
        <p:txBody>
          <a:bodyPr/>
          <a:lstStyle>
            <a:lvl1pPr marL="0" indent="0">
              <a:buNone/>
              <a:defRPr>
                <a:solidFill>
                  <a:schemeClr val="accent3"/>
                </a:solidFill>
              </a:defRPr>
            </a:lvl1pPr>
          </a:lstStyle>
          <a:p>
            <a:r>
              <a:rPr lang="en-US" sz="2400" dirty="0" smtClean="0"/>
              <a:t>Or this box.  Move them around, if necessary. Or just delete.</a:t>
            </a:r>
            <a:endParaRPr lang="en-US" sz="2400" dirty="0"/>
          </a:p>
        </p:txBody>
      </p:sp>
    </p:spTree>
    <p:extLst>
      <p:ext uri="{BB962C8B-B14F-4D97-AF65-F5344CB8AC3E}">
        <p14:creationId xmlns:p14="http://schemas.microsoft.com/office/powerpoint/2010/main" xmlns="" val="1532865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80"/>
                                  </p:iterate>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lt">
                                    <p:tmAbs val="80"/>
                                  </p:iterate>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1" grpId="0" build="p"/>
      <p:bldP spid="12" grpId="0" bui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2">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571500" y="1234440"/>
            <a:ext cx="7772400" cy="3497580"/>
          </a:xfrm>
        </p:spPr>
        <p:txBody>
          <a:bodyPr/>
          <a:lstStyle>
            <a:lvl1pPr marL="0" indent="0">
              <a:buNone/>
              <a:defRPr baseline="0"/>
            </a:lvl1pPr>
          </a:lstStyle>
          <a:p>
            <a:r>
              <a:rPr lang="en-US" dirty="0" smtClean="0"/>
              <a:t>Insert picture/visual here and drag wherever you’d like.</a:t>
            </a:r>
            <a:endParaRPr lang="en-US" dirty="0"/>
          </a:p>
        </p:txBody>
      </p:sp>
      <p:sp>
        <p:nvSpPr>
          <p:cNvPr id="6" name="Text Placeholder 5"/>
          <p:cNvSpPr>
            <a:spLocks noGrp="1"/>
          </p:cNvSpPr>
          <p:nvPr>
            <p:ph type="body" sz="quarter" idx="11"/>
          </p:nvPr>
        </p:nvSpPr>
        <p:spPr>
          <a:xfrm>
            <a:off x="571500" y="308610"/>
            <a:ext cx="8001000" cy="720090"/>
          </a:xfrm>
        </p:spPr>
        <p:txBody>
          <a:bodyPr/>
          <a:lstStyle>
            <a:lvl1pPr marL="0" indent="0">
              <a:buNone/>
              <a:defRPr baseline="0"/>
            </a:lvl1pPr>
          </a:lstStyle>
          <a:p>
            <a:pPr lvl="0"/>
            <a:endParaRPr lang="en-US" dirty="0"/>
          </a:p>
        </p:txBody>
      </p:sp>
    </p:spTree>
    <p:extLst>
      <p:ext uri="{BB962C8B-B14F-4D97-AF65-F5344CB8AC3E}">
        <p14:creationId xmlns:p14="http://schemas.microsoft.com/office/powerpoint/2010/main" xmlns="" val="317673243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Text Placeholder 2"/>
          <p:cNvSpPr>
            <a:spLocks noGrp="1"/>
          </p:cNvSpPr>
          <p:nvPr>
            <p:ph type="body" idx="1"/>
          </p:nvPr>
        </p:nvSpPr>
        <p:spPr bwMode="auto">
          <a:xfrm>
            <a:off x="114300" y="102870"/>
            <a:ext cx="8915400" cy="43205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3" name="Picture 2" descr="C:\Users\Eric Westendorf\Dropbox\LearnZillion\marketing\Logo\NEW LOGO!\LearnZillion just the long logo-01.png"/>
          <p:cNvPicPr>
            <a:picLocks noChangeAspect="1" noChangeArrowheads="1"/>
          </p:cNvPicPr>
          <p:nvPr userDrawn="1"/>
        </p:nvPicPr>
        <p:blipFill>
          <a:blip r:embed="rId14" cstate="print">
            <a:extLst>
              <a:ext uri="{28A0092B-C50C-407E-A947-70E740481C1C}">
                <a14:useLocalDpi xmlns:a14="http://schemas.microsoft.com/office/drawing/2010/main" xmlns="" val="0"/>
              </a:ext>
            </a:extLst>
          </a:blip>
          <a:srcRect/>
          <a:stretch>
            <a:fillRect/>
          </a:stretch>
        </p:blipFill>
        <p:spPr bwMode="auto">
          <a:xfrm>
            <a:off x="6629400" y="4629150"/>
            <a:ext cx="2400300" cy="432054"/>
          </a:xfrm>
          <a:prstGeom prst="rect">
            <a:avLst/>
          </a:prstGeom>
          <a:noFill/>
          <a:extLst>
            <a:ext uri="{909E8E84-426E-40DD-AFC4-6F175D3DCCD1}">
              <a14:hiddenFill xmlns:a14="http://schemas.microsoft.com/office/drawing/2010/main" xmlns="">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714" r:id="rId1"/>
    <p:sldLayoutId id="2147483709" r:id="rId2"/>
    <p:sldLayoutId id="2147483702" r:id="rId3"/>
    <p:sldLayoutId id="2147483715" r:id="rId4"/>
    <p:sldLayoutId id="2147483711" r:id="rId5"/>
    <p:sldLayoutId id="2147483713" r:id="rId6"/>
    <p:sldLayoutId id="2147483712" r:id="rId7"/>
    <p:sldLayoutId id="2147483703" r:id="rId8"/>
    <p:sldLayoutId id="2147483705" r:id="rId9"/>
    <p:sldLayoutId id="2147483704" r:id="rId10"/>
    <p:sldLayoutId id="2147483706" r:id="rId11"/>
    <p:sldLayoutId id="2147483730" r:id="rId12"/>
  </p:sldLayoutIdLst>
  <p:timing>
    <p:tnLst>
      <p:par>
        <p:cTn id="1" dur="indefinite" restart="never" nodeType="tmRoot"/>
      </p:par>
    </p:tnLst>
  </p:timing>
  <p:txStyles>
    <p:titleStyle>
      <a:lvl1pPr algn="l" rtl="0" fontAlgn="base">
        <a:spcBef>
          <a:spcPct val="0"/>
        </a:spcBef>
        <a:spcAft>
          <a:spcPct val="0"/>
        </a:spcAft>
        <a:defRPr sz="2400" b="0" kern="1200">
          <a:solidFill>
            <a:schemeClr val="tx1"/>
          </a:solidFill>
          <a:latin typeface="+mj-lt"/>
          <a:ea typeface="+mj-ea"/>
          <a:cs typeface="+mj-cs"/>
        </a:defRPr>
      </a:lvl1pPr>
      <a:lvl2pPr algn="l" rtl="0" fontAlgn="base">
        <a:spcBef>
          <a:spcPct val="0"/>
        </a:spcBef>
        <a:spcAft>
          <a:spcPct val="0"/>
        </a:spcAft>
        <a:defRPr sz="2400" b="1">
          <a:solidFill>
            <a:schemeClr val="bg1"/>
          </a:solidFill>
          <a:latin typeface="Calibri" pitchFamily="34" charset="0"/>
        </a:defRPr>
      </a:lvl2pPr>
      <a:lvl3pPr algn="l" rtl="0" fontAlgn="base">
        <a:spcBef>
          <a:spcPct val="0"/>
        </a:spcBef>
        <a:spcAft>
          <a:spcPct val="0"/>
        </a:spcAft>
        <a:defRPr sz="2400" b="1">
          <a:solidFill>
            <a:schemeClr val="bg1"/>
          </a:solidFill>
          <a:latin typeface="Calibri" pitchFamily="34" charset="0"/>
        </a:defRPr>
      </a:lvl3pPr>
      <a:lvl4pPr algn="l" rtl="0" fontAlgn="base">
        <a:spcBef>
          <a:spcPct val="0"/>
        </a:spcBef>
        <a:spcAft>
          <a:spcPct val="0"/>
        </a:spcAft>
        <a:defRPr sz="2400" b="1">
          <a:solidFill>
            <a:schemeClr val="bg1"/>
          </a:solidFill>
          <a:latin typeface="Calibri" pitchFamily="34" charset="0"/>
        </a:defRPr>
      </a:lvl4pPr>
      <a:lvl5pPr algn="l" rtl="0" fontAlgn="base">
        <a:spcBef>
          <a:spcPct val="0"/>
        </a:spcBef>
        <a:spcAft>
          <a:spcPct val="0"/>
        </a:spcAft>
        <a:defRPr sz="2400" b="1">
          <a:solidFill>
            <a:schemeClr val="bg1"/>
          </a:solidFill>
          <a:latin typeface="Calibri" pitchFamily="34" charset="0"/>
        </a:defRPr>
      </a:lvl5pPr>
      <a:lvl6pPr marL="457200" algn="l" rtl="0" fontAlgn="base">
        <a:spcBef>
          <a:spcPct val="0"/>
        </a:spcBef>
        <a:spcAft>
          <a:spcPct val="0"/>
        </a:spcAft>
        <a:defRPr sz="2400" b="1">
          <a:solidFill>
            <a:schemeClr val="bg1"/>
          </a:solidFill>
          <a:latin typeface="Calibri" pitchFamily="34" charset="0"/>
        </a:defRPr>
      </a:lvl6pPr>
      <a:lvl7pPr marL="914400" algn="l" rtl="0" fontAlgn="base">
        <a:spcBef>
          <a:spcPct val="0"/>
        </a:spcBef>
        <a:spcAft>
          <a:spcPct val="0"/>
        </a:spcAft>
        <a:defRPr sz="2400" b="1">
          <a:solidFill>
            <a:schemeClr val="bg1"/>
          </a:solidFill>
          <a:latin typeface="Calibri" pitchFamily="34" charset="0"/>
        </a:defRPr>
      </a:lvl7pPr>
      <a:lvl8pPr marL="1371600" algn="l" rtl="0" fontAlgn="base">
        <a:spcBef>
          <a:spcPct val="0"/>
        </a:spcBef>
        <a:spcAft>
          <a:spcPct val="0"/>
        </a:spcAft>
        <a:defRPr sz="2400" b="1">
          <a:solidFill>
            <a:schemeClr val="bg1"/>
          </a:solidFill>
          <a:latin typeface="Calibri" pitchFamily="34" charset="0"/>
        </a:defRPr>
      </a:lvl8pPr>
      <a:lvl9pPr marL="1828800" algn="l" rtl="0" fontAlgn="base">
        <a:spcBef>
          <a:spcPct val="0"/>
        </a:spcBef>
        <a:spcAft>
          <a:spcPct val="0"/>
        </a:spcAft>
        <a:defRPr sz="2400" b="1">
          <a:solidFill>
            <a:schemeClr val="bg1"/>
          </a:solidFill>
          <a:latin typeface="Calibri" pitchFamily="34" charset="0"/>
        </a:defRPr>
      </a:lvl9pPr>
    </p:titleStyle>
    <p:bodyStyle>
      <a:lvl1pPr marL="228600" indent="-228600" algn="l" rtl="0" fontAlgn="base">
        <a:spcBef>
          <a:spcPct val="20000"/>
        </a:spcBef>
        <a:spcAft>
          <a:spcPct val="0"/>
        </a:spcAft>
        <a:buFont typeface="Wingdings" pitchFamily="2" charset="2"/>
        <a:buChar char="§"/>
        <a:defRPr sz="2400" kern="1200">
          <a:solidFill>
            <a:schemeClr val="tx1"/>
          </a:solidFill>
          <a:latin typeface="Orly's Font 2"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2"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2"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2"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2"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2171700" y="857250"/>
            <a:ext cx="4229100" cy="617220"/>
          </a:xfrm>
        </p:spPr>
        <p:txBody>
          <a:bodyPr/>
          <a:lstStyle/>
          <a:p>
            <a:pPr marL="0" indent="0" algn="ctr">
              <a:buNone/>
            </a:pPr>
            <a:r>
              <a:rPr lang="en-US" sz="2800" dirty="0" smtClean="0">
                <a:solidFill>
                  <a:schemeClr val="accent5"/>
                </a:solidFill>
              </a:rPr>
              <a:t>What is the true number of faces of a triangular prism?</a:t>
            </a:r>
            <a:endParaRPr lang="en-US" sz="2800" dirty="0">
              <a:solidFill>
                <a:schemeClr val="accent5"/>
              </a:solidFill>
            </a:endParaRPr>
          </a:p>
        </p:txBody>
      </p:sp>
      <p:pic>
        <p:nvPicPr>
          <p:cNvPr id="3" name="Picture 3"/>
          <p:cNvPicPr>
            <a:picLocks noChangeAspect="1" noChangeArrowheads="1"/>
          </p:cNvPicPr>
          <p:nvPr/>
        </p:nvPicPr>
        <p:blipFill>
          <a:blip r:embed="rId3" cstate="print"/>
          <a:srcRect/>
          <a:stretch>
            <a:fillRect/>
          </a:stretch>
        </p:blipFill>
        <p:spPr bwMode="auto">
          <a:xfrm>
            <a:off x="2971800" y="2686050"/>
            <a:ext cx="2878372" cy="1828800"/>
          </a:xfrm>
          <a:prstGeom prst="rect">
            <a:avLst/>
          </a:prstGeom>
          <a:noFill/>
          <a:ln w="9525">
            <a:noFill/>
            <a:miter lim="800000"/>
            <a:headEnd/>
            <a:tailEnd/>
          </a:ln>
          <a:effectLst/>
        </p:spPr>
      </p:pic>
    </p:spTree>
    <p:extLst>
      <p:ext uri="{BB962C8B-B14F-4D97-AF65-F5344CB8AC3E}">
        <p14:creationId xmlns:p14="http://schemas.microsoft.com/office/powerpoint/2010/main" xmlns="" val="3070942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3086100" y="1314450"/>
            <a:ext cx="2514600" cy="2873829"/>
            <a:chOff x="3314700" y="1428750"/>
            <a:chExt cx="2400300" cy="2743200"/>
          </a:xfrm>
        </p:grpSpPr>
        <p:sp>
          <p:nvSpPr>
            <p:cNvPr id="3" name="Isosceles Triangle 2"/>
            <p:cNvSpPr/>
            <p:nvPr/>
          </p:nvSpPr>
          <p:spPr>
            <a:xfrm>
              <a:off x="4914900" y="2114550"/>
              <a:ext cx="800100" cy="2057400"/>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cxnSp>
          <p:nvCxnSpPr>
            <p:cNvPr id="7" name="Straight Connector 6"/>
            <p:cNvCxnSpPr>
              <a:endCxn id="3" idx="2"/>
            </p:cNvCxnSpPr>
            <p:nvPr/>
          </p:nvCxnSpPr>
          <p:spPr>
            <a:xfrm>
              <a:off x="3314700" y="3486150"/>
              <a:ext cx="1600200" cy="6858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721660" y="1438798"/>
              <a:ext cx="1600200" cy="6858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114800" y="3486150"/>
              <a:ext cx="1600200" cy="685800"/>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endCxn id="5" idx="2"/>
            </p:cNvCxnSpPr>
            <p:nvPr/>
          </p:nvCxnSpPr>
          <p:spPr>
            <a:xfrm flipH="1">
              <a:off x="3314700" y="1428750"/>
              <a:ext cx="400050" cy="20574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endCxn id="24" idx="0"/>
            </p:cNvCxnSpPr>
            <p:nvPr/>
          </p:nvCxnSpPr>
          <p:spPr>
            <a:xfrm flipH="1" flipV="1">
              <a:off x="3687474" y="1428750"/>
              <a:ext cx="383365" cy="2057400"/>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3314700" y="3466054"/>
              <a:ext cx="800100" cy="20096"/>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grpSp>
      <p:sp>
        <p:nvSpPr>
          <p:cNvPr id="23" name="Freeform 22"/>
          <p:cNvSpPr/>
          <p:nvPr/>
        </p:nvSpPr>
        <p:spPr>
          <a:xfrm>
            <a:off x="4762919" y="2039815"/>
            <a:ext cx="844061" cy="2140299"/>
          </a:xfrm>
          <a:custGeom>
            <a:avLst/>
            <a:gdLst>
              <a:gd name="connsiteX0" fmla="*/ 411982 w 844061"/>
              <a:gd name="connsiteY0" fmla="*/ 0 h 2140299"/>
              <a:gd name="connsiteX1" fmla="*/ 0 w 844061"/>
              <a:gd name="connsiteY1" fmla="*/ 2140299 h 2140299"/>
              <a:gd name="connsiteX2" fmla="*/ 844061 w 844061"/>
              <a:gd name="connsiteY2" fmla="*/ 2140299 h 2140299"/>
              <a:gd name="connsiteX3" fmla="*/ 411982 w 844061"/>
              <a:gd name="connsiteY3" fmla="*/ 0 h 2140299"/>
            </a:gdLst>
            <a:ahLst/>
            <a:cxnLst>
              <a:cxn ang="0">
                <a:pos x="connsiteX0" y="connsiteY0"/>
              </a:cxn>
              <a:cxn ang="0">
                <a:pos x="connsiteX1" y="connsiteY1"/>
              </a:cxn>
              <a:cxn ang="0">
                <a:pos x="connsiteX2" y="connsiteY2"/>
              </a:cxn>
              <a:cxn ang="0">
                <a:pos x="connsiteX3" y="connsiteY3"/>
              </a:cxn>
            </a:cxnLst>
            <a:rect l="l" t="t" r="r" b="b"/>
            <a:pathLst>
              <a:path w="844061" h="2140299">
                <a:moveTo>
                  <a:pt x="411982" y="0"/>
                </a:moveTo>
                <a:lnTo>
                  <a:pt x="0" y="2140299"/>
                </a:lnTo>
                <a:lnTo>
                  <a:pt x="844061" y="2140299"/>
                </a:lnTo>
                <a:lnTo>
                  <a:pt x="411982" y="0"/>
                </a:lnTo>
                <a:close/>
              </a:path>
            </a:pathLst>
          </a:custGeom>
          <a:solidFill>
            <a:srgbClr val="7030A0">
              <a:alpha val="53000"/>
            </a:srgbClr>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24" name="Freeform 23"/>
          <p:cNvSpPr/>
          <p:nvPr/>
        </p:nvSpPr>
        <p:spPr>
          <a:xfrm>
            <a:off x="3086101" y="1314450"/>
            <a:ext cx="800099" cy="2140299"/>
          </a:xfrm>
          <a:custGeom>
            <a:avLst/>
            <a:gdLst>
              <a:gd name="connsiteX0" fmla="*/ 411982 w 844061"/>
              <a:gd name="connsiteY0" fmla="*/ 0 h 2140299"/>
              <a:gd name="connsiteX1" fmla="*/ 0 w 844061"/>
              <a:gd name="connsiteY1" fmla="*/ 2140299 h 2140299"/>
              <a:gd name="connsiteX2" fmla="*/ 844061 w 844061"/>
              <a:gd name="connsiteY2" fmla="*/ 2140299 h 2140299"/>
              <a:gd name="connsiteX3" fmla="*/ 411982 w 844061"/>
              <a:gd name="connsiteY3" fmla="*/ 0 h 2140299"/>
            </a:gdLst>
            <a:ahLst/>
            <a:cxnLst>
              <a:cxn ang="0">
                <a:pos x="connsiteX0" y="connsiteY0"/>
              </a:cxn>
              <a:cxn ang="0">
                <a:pos x="connsiteX1" y="connsiteY1"/>
              </a:cxn>
              <a:cxn ang="0">
                <a:pos x="connsiteX2" y="connsiteY2"/>
              </a:cxn>
              <a:cxn ang="0">
                <a:pos x="connsiteX3" y="connsiteY3"/>
              </a:cxn>
            </a:cxnLst>
            <a:rect l="l" t="t" r="r" b="b"/>
            <a:pathLst>
              <a:path w="844061" h="2140299">
                <a:moveTo>
                  <a:pt x="411982" y="0"/>
                </a:moveTo>
                <a:lnTo>
                  <a:pt x="0" y="2140299"/>
                </a:lnTo>
                <a:lnTo>
                  <a:pt x="844061" y="2140299"/>
                </a:lnTo>
                <a:lnTo>
                  <a:pt x="411982" y="0"/>
                </a:lnTo>
                <a:close/>
              </a:path>
            </a:pathLst>
          </a:custGeom>
          <a:solidFill>
            <a:srgbClr val="7030A0">
              <a:alpha val="53000"/>
            </a:srgbClr>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nvGrpSpPr>
          <p:cNvPr id="19" name="Group 18"/>
          <p:cNvGrpSpPr/>
          <p:nvPr/>
        </p:nvGrpSpPr>
        <p:grpSpPr>
          <a:xfrm>
            <a:off x="3429000" y="1200150"/>
            <a:ext cx="4800600" cy="2286000"/>
            <a:chOff x="3429000" y="1200150"/>
            <a:chExt cx="4800600" cy="2286000"/>
          </a:xfrm>
        </p:grpSpPr>
        <p:sp>
          <p:nvSpPr>
            <p:cNvPr id="29" name="Rectangle 28"/>
            <p:cNvSpPr/>
            <p:nvPr/>
          </p:nvSpPr>
          <p:spPr>
            <a:xfrm>
              <a:off x="5600700" y="1200150"/>
              <a:ext cx="2628900" cy="646331"/>
            </a:xfrm>
            <a:prstGeom prst="rect">
              <a:avLst/>
            </a:prstGeom>
          </p:spPr>
          <p:txBody>
            <a:bodyPr wrap="square">
              <a:spAutoFit/>
            </a:bodyPr>
            <a:lstStyle/>
            <a:p>
              <a:pPr algn="ctr"/>
              <a:r>
                <a:rPr lang="en-US" dirty="0" smtClean="0">
                  <a:solidFill>
                    <a:srgbClr val="7030A0"/>
                  </a:solidFill>
                  <a:latin typeface="Orly's Font 2" pitchFamily="66" charset="0"/>
                  <a:ea typeface="Verdana" pitchFamily="34" charset="0"/>
                  <a:cs typeface="Verdana" pitchFamily="34" charset="0"/>
                </a:rPr>
                <a:t>Isosceles Triangle Bases</a:t>
              </a:r>
              <a:endParaRPr lang="en-US" dirty="0">
                <a:solidFill>
                  <a:srgbClr val="7030A0"/>
                </a:solidFill>
              </a:endParaRPr>
            </a:p>
          </p:txBody>
        </p:sp>
        <p:cxnSp>
          <p:nvCxnSpPr>
            <p:cNvPr id="31" name="Straight Arrow Connector 30"/>
            <p:cNvCxnSpPr/>
            <p:nvPr/>
          </p:nvCxnSpPr>
          <p:spPr>
            <a:xfrm flipH="1">
              <a:off x="3429000" y="1771650"/>
              <a:ext cx="2857500" cy="914400"/>
            </a:xfrm>
            <a:prstGeom prst="straightConnector1">
              <a:avLst/>
            </a:prstGeom>
            <a:ln w="2540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5143500" y="2000250"/>
              <a:ext cx="1600200" cy="1485900"/>
            </a:xfrm>
            <a:prstGeom prst="straightConnector1">
              <a:avLst/>
            </a:prstGeom>
            <a:ln w="25400">
              <a:solidFill>
                <a:srgbClr val="7030A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1745978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29"/>
          <p:cNvSpPr/>
          <p:nvPr/>
        </p:nvSpPr>
        <p:spPr>
          <a:xfrm>
            <a:off x="2485864" y="1085850"/>
            <a:ext cx="3086100" cy="1485900"/>
          </a:xfrm>
          <a:custGeom>
            <a:avLst/>
            <a:gdLst>
              <a:gd name="connsiteX0" fmla="*/ 10048 w 3104940"/>
              <a:gd name="connsiteY0" fmla="*/ 0 h 1014884"/>
              <a:gd name="connsiteX1" fmla="*/ 3094892 w 3104940"/>
              <a:gd name="connsiteY1" fmla="*/ 0 h 1014884"/>
              <a:gd name="connsiteX2" fmla="*/ 3104940 w 3104940"/>
              <a:gd name="connsiteY2" fmla="*/ 1004835 h 1014884"/>
              <a:gd name="connsiteX3" fmla="*/ 0 w 3104940"/>
              <a:gd name="connsiteY3" fmla="*/ 1014884 h 1014884"/>
              <a:gd name="connsiteX4" fmla="*/ 10048 w 3104940"/>
              <a:gd name="connsiteY4" fmla="*/ 0 h 1014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04940" h="1014884">
                <a:moveTo>
                  <a:pt x="10048" y="0"/>
                </a:moveTo>
                <a:lnTo>
                  <a:pt x="3094892" y="0"/>
                </a:lnTo>
                <a:lnTo>
                  <a:pt x="3104940" y="1004835"/>
                </a:lnTo>
                <a:lnTo>
                  <a:pt x="0" y="1014884"/>
                </a:lnTo>
                <a:cubicBezTo>
                  <a:pt x="3349" y="673240"/>
                  <a:pt x="6699" y="331596"/>
                  <a:pt x="10048" y="0"/>
                </a:cubicBezTo>
                <a:close/>
              </a:path>
            </a:pathLst>
          </a:custGeom>
          <a:solidFill>
            <a:schemeClr val="accent2">
              <a:alpha val="53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35" name="Freeform 34"/>
          <p:cNvSpPr/>
          <p:nvPr/>
        </p:nvSpPr>
        <p:spPr>
          <a:xfrm>
            <a:off x="2485864" y="2571750"/>
            <a:ext cx="3104940" cy="671984"/>
          </a:xfrm>
          <a:custGeom>
            <a:avLst/>
            <a:gdLst>
              <a:gd name="connsiteX0" fmla="*/ 10048 w 3104940"/>
              <a:gd name="connsiteY0" fmla="*/ 0 h 1014884"/>
              <a:gd name="connsiteX1" fmla="*/ 3094892 w 3104940"/>
              <a:gd name="connsiteY1" fmla="*/ 0 h 1014884"/>
              <a:gd name="connsiteX2" fmla="*/ 3104940 w 3104940"/>
              <a:gd name="connsiteY2" fmla="*/ 1004835 h 1014884"/>
              <a:gd name="connsiteX3" fmla="*/ 0 w 3104940"/>
              <a:gd name="connsiteY3" fmla="*/ 1014884 h 1014884"/>
              <a:gd name="connsiteX4" fmla="*/ 10048 w 3104940"/>
              <a:gd name="connsiteY4" fmla="*/ 0 h 1014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04940" h="1014884">
                <a:moveTo>
                  <a:pt x="10048" y="0"/>
                </a:moveTo>
                <a:lnTo>
                  <a:pt x="3094892" y="0"/>
                </a:lnTo>
                <a:lnTo>
                  <a:pt x="3104940" y="1004835"/>
                </a:lnTo>
                <a:lnTo>
                  <a:pt x="0" y="1014884"/>
                </a:lnTo>
                <a:cubicBezTo>
                  <a:pt x="3349" y="673240"/>
                  <a:pt x="6699" y="331596"/>
                  <a:pt x="10048" y="0"/>
                </a:cubicBezTo>
                <a:close/>
              </a:path>
            </a:pathLst>
          </a:custGeom>
          <a:solidFill>
            <a:schemeClr val="accent4">
              <a:alpha val="53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36" name="Freeform 35"/>
          <p:cNvSpPr/>
          <p:nvPr/>
        </p:nvSpPr>
        <p:spPr>
          <a:xfrm>
            <a:off x="2485864" y="3257550"/>
            <a:ext cx="3086100" cy="1485900"/>
          </a:xfrm>
          <a:custGeom>
            <a:avLst/>
            <a:gdLst>
              <a:gd name="connsiteX0" fmla="*/ 10048 w 3104940"/>
              <a:gd name="connsiteY0" fmla="*/ 0 h 1014884"/>
              <a:gd name="connsiteX1" fmla="*/ 3094892 w 3104940"/>
              <a:gd name="connsiteY1" fmla="*/ 0 h 1014884"/>
              <a:gd name="connsiteX2" fmla="*/ 3104940 w 3104940"/>
              <a:gd name="connsiteY2" fmla="*/ 1004835 h 1014884"/>
              <a:gd name="connsiteX3" fmla="*/ 0 w 3104940"/>
              <a:gd name="connsiteY3" fmla="*/ 1014884 h 1014884"/>
              <a:gd name="connsiteX4" fmla="*/ 10048 w 3104940"/>
              <a:gd name="connsiteY4" fmla="*/ 0 h 1014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04940" h="1014884">
                <a:moveTo>
                  <a:pt x="10048" y="0"/>
                </a:moveTo>
                <a:lnTo>
                  <a:pt x="3094892" y="0"/>
                </a:lnTo>
                <a:lnTo>
                  <a:pt x="3104940" y="1004835"/>
                </a:lnTo>
                <a:lnTo>
                  <a:pt x="0" y="1014884"/>
                </a:lnTo>
                <a:cubicBezTo>
                  <a:pt x="3349" y="673240"/>
                  <a:pt x="6699" y="331596"/>
                  <a:pt x="10048" y="0"/>
                </a:cubicBezTo>
                <a:close/>
              </a:path>
            </a:pathLst>
          </a:custGeom>
          <a:solidFill>
            <a:schemeClr val="accent2">
              <a:alpha val="53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8" name="Rectangle 17"/>
          <p:cNvSpPr/>
          <p:nvPr/>
        </p:nvSpPr>
        <p:spPr>
          <a:xfrm>
            <a:off x="2485864" y="1085850"/>
            <a:ext cx="3086100" cy="3657600"/>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cxnSp>
        <p:nvCxnSpPr>
          <p:cNvPr id="21" name="Straight Connector 20"/>
          <p:cNvCxnSpPr/>
          <p:nvPr/>
        </p:nvCxnSpPr>
        <p:spPr>
          <a:xfrm>
            <a:off x="2485864" y="2571750"/>
            <a:ext cx="30861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485864" y="3257550"/>
            <a:ext cx="30861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Isosceles Triangle 26"/>
          <p:cNvSpPr/>
          <p:nvPr/>
        </p:nvSpPr>
        <p:spPr>
          <a:xfrm rot="16200000">
            <a:off x="1186433" y="1956817"/>
            <a:ext cx="685800" cy="1915666"/>
          </a:xfrm>
          <a:prstGeom prst="triangle">
            <a:avLst>
              <a:gd name="adj" fmla="val 50000"/>
            </a:avLst>
          </a:prstGeom>
          <a:solidFill>
            <a:srgbClr val="7030A0">
              <a:alpha val="52000"/>
            </a:srgbClr>
          </a:solid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0" name="Isosceles Triangle 9"/>
          <p:cNvSpPr/>
          <p:nvPr/>
        </p:nvSpPr>
        <p:spPr>
          <a:xfrm rot="5400000">
            <a:off x="6194235" y="1956817"/>
            <a:ext cx="685800" cy="1915666"/>
          </a:xfrm>
          <a:prstGeom prst="triangle">
            <a:avLst>
              <a:gd name="adj" fmla="val 50000"/>
            </a:avLst>
          </a:prstGeom>
          <a:solidFill>
            <a:srgbClr val="7030A0">
              <a:alpha val="52000"/>
            </a:srgbClr>
          </a:solid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Tree>
    <p:extLst>
      <p:ext uri="{BB962C8B-B14F-4D97-AF65-F5344CB8AC3E}">
        <p14:creationId xmlns:p14="http://schemas.microsoft.com/office/powerpoint/2010/main" xmlns="" val="1745978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5" grpId="0" animBg="1"/>
      <p:bldP spid="36" grpId="0" animBg="1"/>
      <p:bldP spid="18" grpId="0" animBg="1"/>
      <p:bldP spid="27"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p:cNvGrpSpPr/>
          <p:nvPr/>
        </p:nvGrpSpPr>
        <p:grpSpPr>
          <a:xfrm rot="2461540">
            <a:off x="2068988" y="1579303"/>
            <a:ext cx="3565200" cy="2276641"/>
            <a:chOff x="1943100" y="1543050"/>
            <a:chExt cx="4000500" cy="2400300"/>
          </a:xfrm>
        </p:grpSpPr>
        <p:cxnSp>
          <p:nvCxnSpPr>
            <p:cNvPr id="14" name="Straight Connector 13"/>
            <p:cNvCxnSpPr/>
            <p:nvPr/>
          </p:nvCxnSpPr>
          <p:spPr>
            <a:xfrm>
              <a:off x="2971800" y="1543050"/>
              <a:ext cx="1257300" cy="1143000"/>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971800" y="1543050"/>
              <a:ext cx="2971800" cy="11430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229100" y="2686050"/>
              <a:ext cx="1714500" cy="0"/>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1943100" y="2800350"/>
              <a:ext cx="2971800" cy="1143000"/>
              <a:chOff x="1714500" y="2343150"/>
              <a:chExt cx="2971800" cy="1143000"/>
            </a:xfrm>
          </p:grpSpPr>
          <p:cxnSp>
            <p:nvCxnSpPr>
              <p:cNvPr id="29" name="Straight Connector 28"/>
              <p:cNvCxnSpPr/>
              <p:nvPr/>
            </p:nvCxnSpPr>
            <p:spPr>
              <a:xfrm>
                <a:off x="1714500" y="2343150"/>
                <a:ext cx="1257300" cy="11430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714500" y="2343150"/>
                <a:ext cx="2971800" cy="11430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971800" y="3486150"/>
                <a:ext cx="17145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grpSp>
        <p:cxnSp>
          <p:nvCxnSpPr>
            <p:cNvPr id="33" name="Straight Connector 32"/>
            <p:cNvCxnSpPr/>
            <p:nvPr/>
          </p:nvCxnSpPr>
          <p:spPr>
            <a:xfrm flipV="1">
              <a:off x="1963196" y="1553098"/>
              <a:ext cx="1028700" cy="12573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3200400" y="2686050"/>
              <a:ext cx="1028700" cy="1257300"/>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4891032" y="2686050"/>
              <a:ext cx="1028700" cy="12573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7" name="Freeform 36"/>
          <p:cNvSpPr/>
          <p:nvPr/>
        </p:nvSpPr>
        <p:spPr>
          <a:xfrm>
            <a:off x="2461846" y="1607736"/>
            <a:ext cx="1286189" cy="2522137"/>
          </a:xfrm>
          <a:custGeom>
            <a:avLst/>
            <a:gdLst>
              <a:gd name="connsiteX0" fmla="*/ 0 w 1286189"/>
              <a:gd name="connsiteY0" fmla="*/ 0 h 2522137"/>
              <a:gd name="connsiteX1" fmla="*/ 160774 w 1286189"/>
              <a:gd name="connsiteY1" fmla="*/ 1537398 h 2522137"/>
              <a:gd name="connsiteX2" fmla="*/ 1286189 w 1286189"/>
              <a:gd name="connsiteY2" fmla="*/ 2522137 h 2522137"/>
              <a:gd name="connsiteX3" fmla="*/ 0 w 1286189"/>
              <a:gd name="connsiteY3" fmla="*/ 0 h 2522137"/>
            </a:gdLst>
            <a:ahLst/>
            <a:cxnLst>
              <a:cxn ang="0">
                <a:pos x="connsiteX0" y="connsiteY0"/>
              </a:cxn>
              <a:cxn ang="0">
                <a:pos x="connsiteX1" y="connsiteY1"/>
              </a:cxn>
              <a:cxn ang="0">
                <a:pos x="connsiteX2" y="connsiteY2"/>
              </a:cxn>
              <a:cxn ang="0">
                <a:pos x="connsiteX3" y="connsiteY3"/>
              </a:cxn>
            </a:cxnLst>
            <a:rect l="l" t="t" r="r" b="b"/>
            <a:pathLst>
              <a:path w="1286189" h="2522137">
                <a:moveTo>
                  <a:pt x="0" y="0"/>
                </a:moveTo>
                <a:lnTo>
                  <a:pt x="160774" y="1537398"/>
                </a:lnTo>
                <a:lnTo>
                  <a:pt x="1286189" y="2522137"/>
                </a:lnTo>
                <a:lnTo>
                  <a:pt x="0" y="0"/>
                </a:lnTo>
                <a:close/>
              </a:path>
            </a:pathLst>
          </a:custGeom>
          <a:solidFill>
            <a:schemeClr val="accent1">
              <a:alpha val="53000"/>
            </a:schemeClr>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38" name="Freeform 37"/>
          <p:cNvSpPr/>
          <p:nvPr/>
        </p:nvSpPr>
        <p:spPr>
          <a:xfrm>
            <a:off x="3936440" y="1314450"/>
            <a:ext cx="1286189" cy="2522137"/>
          </a:xfrm>
          <a:custGeom>
            <a:avLst/>
            <a:gdLst>
              <a:gd name="connsiteX0" fmla="*/ 0 w 1286189"/>
              <a:gd name="connsiteY0" fmla="*/ 0 h 2522137"/>
              <a:gd name="connsiteX1" fmla="*/ 160774 w 1286189"/>
              <a:gd name="connsiteY1" fmla="*/ 1537398 h 2522137"/>
              <a:gd name="connsiteX2" fmla="*/ 1286189 w 1286189"/>
              <a:gd name="connsiteY2" fmla="*/ 2522137 h 2522137"/>
              <a:gd name="connsiteX3" fmla="*/ 0 w 1286189"/>
              <a:gd name="connsiteY3" fmla="*/ 0 h 2522137"/>
            </a:gdLst>
            <a:ahLst/>
            <a:cxnLst>
              <a:cxn ang="0">
                <a:pos x="connsiteX0" y="connsiteY0"/>
              </a:cxn>
              <a:cxn ang="0">
                <a:pos x="connsiteX1" y="connsiteY1"/>
              </a:cxn>
              <a:cxn ang="0">
                <a:pos x="connsiteX2" y="connsiteY2"/>
              </a:cxn>
              <a:cxn ang="0">
                <a:pos x="connsiteX3" y="connsiteY3"/>
              </a:cxn>
            </a:cxnLst>
            <a:rect l="l" t="t" r="r" b="b"/>
            <a:pathLst>
              <a:path w="1286189" h="2522137">
                <a:moveTo>
                  <a:pt x="0" y="0"/>
                </a:moveTo>
                <a:lnTo>
                  <a:pt x="160774" y="1537398"/>
                </a:lnTo>
                <a:lnTo>
                  <a:pt x="1286189" y="2522137"/>
                </a:lnTo>
                <a:lnTo>
                  <a:pt x="0" y="0"/>
                </a:lnTo>
                <a:close/>
              </a:path>
            </a:pathLst>
          </a:custGeom>
          <a:solidFill>
            <a:schemeClr val="accent1">
              <a:alpha val="53000"/>
            </a:schemeClr>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39" name="Rectangle 38"/>
          <p:cNvSpPr/>
          <p:nvPr/>
        </p:nvSpPr>
        <p:spPr>
          <a:xfrm>
            <a:off x="4686300" y="1085850"/>
            <a:ext cx="2628900" cy="646331"/>
          </a:xfrm>
          <a:prstGeom prst="rect">
            <a:avLst/>
          </a:prstGeom>
        </p:spPr>
        <p:txBody>
          <a:bodyPr wrap="square">
            <a:spAutoFit/>
          </a:bodyPr>
          <a:lstStyle/>
          <a:p>
            <a:pPr algn="ctr"/>
            <a:r>
              <a:rPr lang="en-US" dirty="0" smtClean="0">
                <a:solidFill>
                  <a:schemeClr val="accent1"/>
                </a:solidFill>
                <a:latin typeface="Orly's Font 2" pitchFamily="66" charset="0"/>
                <a:ea typeface="Verdana" pitchFamily="34" charset="0"/>
                <a:cs typeface="Verdana" pitchFamily="34" charset="0"/>
              </a:rPr>
              <a:t>Scalene Triangle Bases</a:t>
            </a:r>
            <a:endParaRPr lang="en-US" dirty="0">
              <a:solidFill>
                <a:schemeClr val="accent1"/>
              </a:solidFill>
            </a:endParaRPr>
          </a:p>
        </p:txBody>
      </p:sp>
      <p:cxnSp>
        <p:nvCxnSpPr>
          <p:cNvPr id="41" name="Straight Arrow Connector 40"/>
          <p:cNvCxnSpPr/>
          <p:nvPr/>
        </p:nvCxnSpPr>
        <p:spPr>
          <a:xfrm flipH="1">
            <a:off x="2857500" y="1657350"/>
            <a:ext cx="2400300" cy="1257300"/>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4457700" y="1885950"/>
            <a:ext cx="1028700" cy="1143000"/>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745978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500"/>
                                        <p:tgtEl>
                                          <p:spTgt spid="37"/>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500"/>
                                        <p:tgtEl>
                                          <p:spTgt spid="3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fade">
                                      <p:cBhvr>
                                        <p:cTn id="21" dur="500"/>
                                        <p:tgtEl>
                                          <p:spTgt spid="42"/>
                                        </p:tgtEl>
                                      </p:cBhvr>
                                    </p:animEffect>
                                  </p:childTnLst>
                                </p:cTn>
                              </p:par>
                              <p:par>
                                <p:cTn id="22" presetID="10" presetClass="entr" presetSubtype="0" fill="hold" nodeType="with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fade">
                                      <p:cBhvr>
                                        <p:cTn id="24" dur="500"/>
                                        <p:tgtEl>
                                          <p:spTgt spid="4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714500" y="1085850"/>
            <a:ext cx="4933950" cy="3705225"/>
            <a:chOff x="1714500" y="1085850"/>
            <a:chExt cx="4933950" cy="3705225"/>
          </a:xfrm>
        </p:grpSpPr>
        <p:pic>
          <p:nvPicPr>
            <p:cNvPr id="3" name="Picture 2"/>
            <p:cNvPicPr>
              <a:picLocks noChangeAspect="1" noChangeArrowheads="1"/>
            </p:cNvPicPr>
            <p:nvPr/>
          </p:nvPicPr>
          <p:blipFill>
            <a:blip r:embed="rId3" cstate="print"/>
            <a:srcRect/>
            <a:stretch>
              <a:fillRect/>
            </a:stretch>
          </p:blipFill>
          <p:spPr bwMode="auto">
            <a:xfrm>
              <a:off x="1714500" y="1085850"/>
              <a:ext cx="4933950" cy="3705225"/>
            </a:xfrm>
            <a:prstGeom prst="rect">
              <a:avLst/>
            </a:prstGeom>
            <a:noFill/>
            <a:ln w="9525">
              <a:noFill/>
              <a:miter lim="800000"/>
              <a:headEnd/>
              <a:tailEnd/>
            </a:ln>
            <a:effectLst/>
          </p:spPr>
        </p:pic>
        <p:sp>
          <p:nvSpPr>
            <p:cNvPr id="4" name="Rectangle 3"/>
            <p:cNvSpPr/>
            <p:nvPr/>
          </p:nvSpPr>
          <p:spPr>
            <a:xfrm>
              <a:off x="1868992" y="2218802"/>
              <a:ext cx="1539912" cy="1485900"/>
            </a:xfrm>
            <a:prstGeom prst="rect">
              <a:avLst/>
            </a:prstGeom>
            <a:solidFill>
              <a:srgbClr val="7030A0">
                <a:alpha val="52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5" name="Rectangle 4"/>
            <p:cNvSpPr/>
            <p:nvPr/>
          </p:nvSpPr>
          <p:spPr>
            <a:xfrm>
              <a:off x="3408904" y="2210434"/>
              <a:ext cx="934496" cy="1485900"/>
            </a:xfrm>
            <a:prstGeom prst="rect">
              <a:avLst/>
            </a:prstGeom>
            <a:solidFill>
              <a:schemeClr val="accent5">
                <a:alpha val="52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6" name="Rectangle 5"/>
            <p:cNvSpPr/>
            <p:nvPr/>
          </p:nvSpPr>
          <p:spPr>
            <a:xfrm>
              <a:off x="4353448" y="2218802"/>
              <a:ext cx="2211892" cy="1485900"/>
            </a:xfrm>
            <a:prstGeom prst="rect">
              <a:avLst/>
            </a:prstGeom>
            <a:solidFill>
              <a:schemeClr val="accent3">
                <a:alpha val="52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spTree>
    <p:extLst>
      <p:ext uri="{BB962C8B-B14F-4D97-AF65-F5344CB8AC3E}">
        <p14:creationId xmlns:p14="http://schemas.microsoft.com/office/powerpoint/2010/main" xmlns="" val="1745978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gray">
          <a:xfrm>
            <a:off x="1164753" y="1085850"/>
            <a:ext cx="7750647" cy="10987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lvl="0" fontAlgn="auto">
              <a:lnSpc>
                <a:spcPct val="90000"/>
              </a:lnSpc>
              <a:spcAft>
                <a:spcPts val="0"/>
              </a:spcAft>
              <a:defRPr/>
            </a:pPr>
            <a:r>
              <a:rPr lang="en-US" sz="2400" kern="0" dirty="0" smtClean="0">
                <a:solidFill>
                  <a:schemeClr val="accent5"/>
                </a:solidFill>
                <a:latin typeface="Orly's Font 2" charset="0"/>
              </a:rPr>
              <a:t>Triangular prisms with </a:t>
            </a:r>
            <a:r>
              <a:rPr lang="en-US" sz="2400" i="1" kern="0" dirty="0" smtClean="0">
                <a:solidFill>
                  <a:schemeClr val="accent5"/>
                </a:solidFill>
                <a:latin typeface="Orly's Font 2" charset="0"/>
              </a:rPr>
              <a:t>equilateral triangle bases </a:t>
            </a:r>
            <a:r>
              <a:rPr lang="en-US" sz="2400" kern="0" dirty="0" smtClean="0">
                <a:solidFill>
                  <a:schemeClr val="accent5"/>
                </a:solidFill>
                <a:latin typeface="Orly's Font 2" charset="0"/>
              </a:rPr>
              <a:t>have three rectangular faces that are all exactly congruent. </a:t>
            </a:r>
            <a:endParaRPr lang="en-US" sz="2400" kern="0" dirty="0">
              <a:solidFill>
                <a:schemeClr val="accent5"/>
              </a:solidFill>
              <a:latin typeface="Orly's Font 2" charset="0"/>
            </a:endParaRPr>
          </a:p>
        </p:txBody>
      </p:sp>
      <p:sp>
        <p:nvSpPr>
          <p:cNvPr id="3" name="Rectangle 7"/>
          <p:cNvSpPr>
            <a:spLocks noChangeArrowheads="1"/>
          </p:cNvSpPr>
          <p:nvPr/>
        </p:nvSpPr>
        <p:spPr bwMode="gray">
          <a:xfrm>
            <a:off x="1143000" y="2363246"/>
            <a:ext cx="7200900" cy="10987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lvl="0" fontAlgn="auto">
              <a:lnSpc>
                <a:spcPct val="90000"/>
              </a:lnSpc>
              <a:spcAft>
                <a:spcPts val="0"/>
              </a:spcAft>
              <a:defRPr/>
            </a:pPr>
            <a:r>
              <a:rPr lang="en-US" sz="2400" kern="0" dirty="0" smtClean="0">
                <a:solidFill>
                  <a:schemeClr val="accent1"/>
                </a:solidFill>
                <a:latin typeface="Orly's Font 2" charset="0"/>
              </a:rPr>
              <a:t>Triangular prisms with </a:t>
            </a:r>
            <a:r>
              <a:rPr lang="en-US" sz="2400" i="1" kern="0" dirty="0" smtClean="0">
                <a:solidFill>
                  <a:schemeClr val="accent1"/>
                </a:solidFill>
                <a:latin typeface="Orly's Font 2" charset="0"/>
              </a:rPr>
              <a:t>isosceles triangle bases</a:t>
            </a:r>
            <a:r>
              <a:rPr lang="en-US" sz="2400" kern="0" dirty="0" smtClean="0">
                <a:solidFill>
                  <a:schemeClr val="accent1"/>
                </a:solidFill>
                <a:latin typeface="Orly's Font 2" charset="0"/>
              </a:rPr>
              <a:t> have three rectangular faces that come in two different sizes.</a:t>
            </a:r>
            <a:endParaRPr lang="en-US" sz="2400" kern="0" dirty="0">
              <a:solidFill>
                <a:schemeClr val="accent1"/>
              </a:solidFill>
              <a:latin typeface="Orly's Font 2" charset="0"/>
            </a:endParaRPr>
          </a:p>
        </p:txBody>
      </p:sp>
      <p:sp>
        <p:nvSpPr>
          <p:cNvPr id="4" name="Rectangle 10"/>
          <p:cNvSpPr>
            <a:spLocks noChangeArrowheads="1"/>
          </p:cNvSpPr>
          <p:nvPr/>
        </p:nvSpPr>
        <p:spPr bwMode="gray">
          <a:xfrm>
            <a:off x="1143000" y="3714750"/>
            <a:ext cx="7086600" cy="10987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marL="0" marR="0" lvl="0" indent="0" algn="l" defTabSz="914400" eaLnBrk="1" fontAlgn="auto" latinLnBrk="0" hangingPunct="1">
              <a:lnSpc>
                <a:spcPct val="90000"/>
              </a:lnSpc>
              <a:spcBef>
                <a:spcPct val="0"/>
              </a:spcBef>
              <a:spcAft>
                <a:spcPts val="0"/>
              </a:spcAft>
              <a:buClrTx/>
              <a:buSzTx/>
              <a:buFontTx/>
              <a:buNone/>
              <a:tabLst/>
              <a:defRPr/>
            </a:pPr>
            <a:r>
              <a:rPr kumimoji="0" lang="en-US" sz="2400" b="0" i="0" u="none" strike="noStrike" kern="0" cap="none" spc="0" normalizeH="0" baseline="0" noProof="0" dirty="0" smtClean="0">
                <a:ln>
                  <a:noFill/>
                </a:ln>
                <a:solidFill>
                  <a:schemeClr val="accent5"/>
                </a:solidFill>
                <a:effectLst/>
                <a:uLnTx/>
                <a:uFillTx/>
                <a:latin typeface="Orly's Font 2" charset="0"/>
              </a:rPr>
              <a:t>Triangular prisms with </a:t>
            </a:r>
            <a:r>
              <a:rPr kumimoji="0" lang="en-US" sz="2400" b="0" i="1" u="none" strike="noStrike" kern="0" cap="none" spc="0" normalizeH="0" baseline="0" noProof="0" dirty="0" smtClean="0">
                <a:ln>
                  <a:noFill/>
                </a:ln>
                <a:solidFill>
                  <a:schemeClr val="accent5"/>
                </a:solidFill>
                <a:effectLst/>
                <a:uLnTx/>
                <a:uFillTx/>
                <a:latin typeface="Orly's Font 2" charset="0"/>
              </a:rPr>
              <a:t>scalene triangle bases</a:t>
            </a:r>
            <a:r>
              <a:rPr kumimoji="0" lang="en-US" sz="2400" b="0" i="0" u="none" strike="noStrike" kern="0" cap="none" spc="0" normalizeH="0" baseline="0" noProof="0" dirty="0" smtClean="0">
                <a:ln>
                  <a:noFill/>
                </a:ln>
                <a:solidFill>
                  <a:schemeClr val="accent5"/>
                </a:solidFill>
                <a:effectLst/>
                <a:uLnTx/>
                <a:uFillTx/>
                <a:latin typeface="Orly's Font 2" charset="0"/>
              </a:rPr>
              <a:t> have three rectangular faces that come in three different sizes.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80"/>
                                  </p:iterate>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lt">
                                    <p:tmAbs val="80"/>
                                  </p:iterate>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00100" y="1166494"/>
            <a:ext cx="7429500" cy="2862322"/>
          </a:xfrm>
          <a:prstGeom prst="rect">
            <a:avLst/>
          </a:prstGeom>
          <a:noFill/>
        </p:spPr>
        <p:txBody>
          <a:bodyPr>
            <a:spAutoFit/>
          </a:bodyPr>
          <a:lstStyle/>
          <a:p>
            <a:pPr algn="ctr">
              <a:defRPr/>
            </a:pPr>
            <a:r>
              <a:rPr lang="en-US" sz="3600" dirty="0">
                <a:solidFill>
                  <a:schemeClr val="accent5"/>
                </a:solidFill>
                <a:latin typeface="Orly's Font 2" pitchFamily="66" charset="0"/>
                <a:ea typeface="Verdana" pitchFamily="34" charset="0"/>
                <a:cs typeface="Verdana" pitchFamily="34" charset="0"/>
              </a:rPr>
              <a:t>In this lesson you </a:t>
            </a:r>
            <a:r>
              <a:rPr lang="en-US" sz="3600" dirty="0" smtClean="0">
                <a:solidFill>
                  <a:schemeClr val="accent5"/>
                </a:solidFill>
                <a:latin typeface="Orly's Font 2" pitchFamily="66" charset="0"/>
                <a:ea typeface="Verdana" pitchFamily="34" charset="0"/>
                <a:cs typeface="Verdana" pitchFamily="34" charset="0"/>
              </a:rPr>
              <a:t>have learned how to analyze triangular prisms </a:t>
            </a:r>
            <a:r>
              <a:rPr lang="en-US" sz="3600" dirty="0" smtClean="0">
                <a:solidFill>
                  <a:schemeClr val="accent1"/>
                </a:solidFill>
                <a:latin typeface="Orly's Font 2" pitchFamily="66" charset="0"/>
                <a:ea typeface="Verdana" pitchFamily="34" charset="0"/>
                <a:cs typeface="Verdana" pitchFamily="34" charset="0"/>
              </a:rPr>
              <a:t>by locating and assessing pairs of congruent triangular faces.</a:t>
            </a:r>
            <a:endParaRPr lang="en-US" sz="3600" dirty="0">
              <a:solidFill>
                <a:schemeClr val="accent1"/>
              </a:solidFill>
              <a:latin typeface="Orly's Font 2" pitchFamily="66" charset="0"/>
              <a:ea typeface="Verdana" pitchFamily="34" charset="0"/>
              <a:cs typeface="Verdana" pitchFamily="34" charset="0"/>
            </a:endParaRPr>
          </a:p>
        </p:txBody>
      </p:sp>
    </p:spTree>
    <p:extLst>
      <p:ext uri="{BB962C8B-B14F-4D97-AF65-F5344CB8AC3E}">
        <p14:creationId xmlns:p14="http://schemas.microsoft.com/office/powerpoint/2010/main" xmlns="" val="399456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342900" y="1234440"/>
            <a:ext cx="8572500" cy="617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500" dirty="0" smtClean="0">
                <a:solidFill>
                  <a:schemeClr val="accent1"/>
                </a:solidFill>
                <a:latin typeface="Orly's Font 2" pitchFamily="66" charset="0"/>
              </a:rPr>
              <a:t>Draw a line to match each triangular prism with the correct description of its rectangular faces.</a:t>
            </a:r>
          </a:p>
          <a:p>
            <a:pPr marL="0" indent="0">
              <a:buFont typeface="Wingdings" pitchFamily="2" charset="2"/>
              <a:buNone/>
            </a:pPr>
            <a:r>
              <a:rPr lang="en-US" sz="2800" dirty="0" smtClean="0">
                <a:solidFill>
                  <a:schemeClr val="accent1"/>
                </a:solidFill>
                <a:latin typeface="Orly's Font 2" pitchFamily="66" charset="0"/>
              </a:rPr>
              <a:t/>
            </a:r>
            <a:br>
              <a:rPr lang="en-US" sz="2800" dirty="0" smtClean="0">
                <a:solidFill>
                  <a:schemeClr val="accent1"/>
                </a:solidFill>
                <a:latin typeface="Orly's Font 2" pitchFamily="66" charset="0"/>
              </a:rPr>
            </a:br>
            <a:r>
              <a:rPr lang="en-US" sz="2300" u="sng" dirty="0" smtClean="0">
                <a:solidFill>
                  <a:schemeClr val="accent1"/>
                </a:solidFill>
                <a:latin typeface="Orly's Font 2" pitchFamily="66" charset="0"/>
              </a:rPr>
              <a:t>BASE:</a:t>
            </a:r>
            <a:r>
              <a:rPr lang="en-US" sz="2300" dirty="0" smtClean="0">
                <a:solidFill>
                  <a:schemeClr val="accent1"/>
                </a:solidFill>
                <a:latin typeface="Orly's Font 2" pitchFamily="66" charset="0"/>
              </a:rPr>
              <a:t>	  	  		       	</a:t>
            </a:r>
            <a:r>
              <a:rPr lang="en-US" sz="2300" u="sng" dirty="0" smtClean="0">
                <a:solidFill>
                  <a:schemeClr val="accent1"/>
                </a:solidFill>
                <a:latin typeface="Orly's Font 2" pitchFamily="66" charset="0"/>
              </a:rPr>
              <a:t>RECTANGULAR FACES:</a:t>
            </a:r>
          </a:p>
          <a:p>
            <a:pPr marL="514350" indent="-514350">
              <a:buFont typeface="Wingdings" pitchFamily="2" charset="2"/>
              <a:buAutoNum type="arabicPeriod"/>
            </a:pPr>
            <a:r>
              <a:rPr lang="en-US" sz="2300" dirty="0" smtClean="0">
                <a:solidFill>
                  <a:schemeClr val="accent1"/>
                </a:solidFill>
                <a:latin typeface="Orly's Font 2" pitchFamily="66" charset="0"/>
              </a:rPr>
              <a:t>scalene triangle 		a. 1 size</a:t>
            </a:r>
          </a:p>
          <a:p>
            <a:pPr marL="514350" indent="-514350">
              <a:buFont typeface="Wingdings" pitchFamily="2" charset="2"/>
              <a:buAutoNum type="arabicPeriod"/>
            </a:pPr>
            <a:r>
              <a:rPr lang="en-US" sz="2300" dirty="0" smtClean="0">
                <a:solidFill>
                  <a:schemeClr val="accent1"/>
                </a:solidFill>
                <a:latin typeface="Orly's Font 2" pitchFamily="66" charset="0"/>
              </a:rPr>
              <a:t>equilateral triangle		b. 2 sizes</a:t>
            </a:r>
          </a:p>
          <a:p>
            <a:pPr marL="514350" indent="-514350">
              <a:buFont typeface="Wingdings" pitchFamily="2" charset="2"/>
              <a:buAutoNum type="arabicPeriod"/>
            </a:pPr>
            <a:r>
              <a:rPr lang="en-US" sz="2300" dirty="0" smtClean="0">
                <a:solidFill>
                  <a:schemeClr val="accent1"/>
                </a:solidFill>
                <a:latin typeface="Orly's Font 2" pitchFamily="66" charset="0"/>
              </a:rPr>
              <a:t>isosceles triangle 		c. 3 sizes</a:t>
            </a:r>
          </a:p>
          <a:p>
            <a:pPr marL="0" indent="0">
              <a:buFont typeface="Wingdings" pitchFamily="2" charset="2"/>
              <a:buNone/>
            </a:pPr>
            <a:endParaRPr lang="en-US" sz="2800" dirty="0">
              <a:solidFill>
                <a:schemeClr val="accent1"/>
              </a:solidFill>
              <a:latin typeface="Orly's Font 2" pitchFamily="66" charset="0"/>
            </a:endParaRPr>
          </a:p>
        </p:txBody>
      </p:sp>
      <p:cxnSp>
        <p:nvCxnSpPr>
          <p:cNvPr id="5" name="Straight Arrow Connector 4"/>
          <p:cNvCxnSpPr/>
          <p:nvPr/>
        </p:nvCxnSpPr>
        <p:spPr>
          <a:xfrm>
            <a:off x="3543300" y="3143250"/>
            <a:ext cx="1371600" cy="8001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V="1">
            <a:off x="3886200" y="3143250"/>
            <a:ext cx="1028700" cy="4572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3657600" y="3600450"/>
            <a:ext cx="1257300" cy="3429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765624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5"/>
                                        </p:tgtEl>
                                      </p:cBhvr>
                                    </p:animEffect>
                                    <p:set>
                                      <p:cBhvr>
                                        <p:cTn id="17" dur="1" fill="hold">
                                          <p:stCondLst>
                                            <p:cond delay="499"/>
                                          </p:stCondLst>
                                        </p:cTn>
                                        <p:tgtEl>
                                          <p:spTgt spid="5"/>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500"/>
                                        <p:tgtEl>
                                          <p:spTgt spid="6"/>
                                        </p:tgtEl>
                                      </p:cBhvr>
                                    </p:animEffect>
                                    <p:set>
                                      <p:cBhvr>
                                        <p:cTn id="27" dur="1" fill="hold">
                                          <p:stCondLst>
                                            <p:cond delay="499"/>
                                          </p:stCondLst>
                                        </p:cTn>
                                        <p:tgtEl>
                                          <p:spTgt spid="6"/>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down)">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nodeType="clickEffect">
                                  <p:stCondLst>
                                    <p:cond delay="0"/>
                                  </p:stCondLst>
                                  <p:childTnLst>
                                    <p:animEffect transition="out" filter="fade">
                                      <p:cBhvr>
                                        <p:cTn id="36" dur="500"/>
                                        <p:tgtEl>
                                          <p:spTgt spid="8"/>
                                        </p:tgtEl>
                                      </p:cBhvr>
                                    </p:animEffect>
                                    <p:set>
                                      <p:cBhvr>
                                        <p:cTn id="3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gray">
          <a:xfrm>
            <a:off x="342900" y="1119766"/>
            <a:ext cx="8458200" cy="334322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lvl="0" fontAlgn="auto">
              <a:lnSpc>
                <a:spcPct val="90000"/>
              </a:lnSpc>
              <a:spcAft>
                <a:spcPts val="0"/>
              </a:spcAft>
              <a:defRPr/>
            </a:pPr>
            <a:r>
              <a:rPr lang="en-US" sz="2600" kern="0" dirty="0" smtClean="0">
                <a:solidFill>
                  <a:schemeClr val="accent5"/>
                </a:solidFill>
                <a:latin typeface="Orly's Font 2" pitchFamily="66" charset="0"/>
              </a:rPr>
              <a:t>Danny says, “All triangular prisms have two different types of faces. They have two matching triangular faces, and three matching rectangular faces.”</a:t>
            </a:r>
          </a:p>
          <a:p>
            <a:pPr lvl="0" fontAlgn="auto">
              <a:lnSpc>
                <a:spcPct val="90000"/>
              </a:lnSpc>
              <a:spcAft>
                <a:spcPts val="0"/>
              </a:spcAft>
              <a:defRPr/>
            </a:pPr>
            <a:endParaRPr lang="en-US" sz="2600" kern="0" dirty="0" smtClean="0">
              <a:solidFill>
                <a:schemeClr val="accent5"/>
              </a:solidFill>
              <a:latin typeface="Orly's Font 2" pitchFamily="66" charset="0"/>
            </a:endParaRPr>
          </a:p>
          <a:p>
            <a:pPr lvl="0" fontAlgn="auto">
              <a:lnSpc>
                <a:spcPct val="90000"/>
              </a:lnSpc>
              <a:spcAft>
                <a:spcPts val="0"/>
              </a:spcAft>
              <a:defRPr/>
            </a:pPr>
            <a:r>
              <a:rPr lang="en-US" sz="2600" kern="0" dirty="0" smtClean="0">
                <a:solidFill>
                  <a:schemeClr val="accent5"/>
                </a:solidFill>
                <a:latin typeface="Orly's Font 2" pitchFamily="66" charset="0"/>
              </a:rPr>
              <a:t>Write a note to Danny. Explain to him why his statement is not entirely correct. Give him some counter-examples to help him see that his statement is not always true.</a:t>
            </a:r>
            <a:endParaRPr lang="en-US" sz="2600" kern="0" dirty="0">
              <a:solidFill>
                <a:schemeClr val="accent5"/>
              </a:solidFill>
              <a:latin typeface="Orly's Font 2" pitchFamily="66" charset="0"/>
            </a:endParaRPr>
          </a:p>
        </p:txBody>
      </p:sp>
    </p:spTree>
    <p:extLst>
      <p:ext uri="{BB962C8B-B14F-4D97-AF65-F5344CB8AC3E}">
        <p14:creationId xmlns:p14="http://schemas.microsoft.com/office/powerpoint/2010/main" xmlns="" val="2407788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685800" y="1234440"/>
            <a:ext cx="7886700" cy="1028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chemeClr val="accent5"/>
                </a:solidFill>
                <a:latin typeface="Orly's Font 2" pitchFamily="66" charset="0"/>
              </a:rPr>
              <a:t>A triangular prism with a </a:t>
            </a:r>
            <a:r>
              <a:rPr lang="en-US" sz="2800" u="sng" dirty="0" smtClean="0">
                <a:solidFill>
                  <a:schemeClr val="accent5"/>
                </a:solidFill>
                <a:latin typeface="Orly's Font 2" pitchFamily="66" charset="0"/>
              </a:rPr>
              <a:t>?????</a:t>
            </a:r>
            <a:r>
              <a:rPr lang="en-US" sz="2800" dirty="0" smtClean="0">
                <a:solidFill>
                  <a:schemeClr val="accent5"/>
                </a:solidFill>
                <a:latin typeface="Orly's Font 2" pitchFamily="66" charset="0"/>
              </a:rPr>
              <a:t> triangle as its base will have three congruent, rectangular faces.</a:t>
            </a:r>
            <a:endParaRPr lang="en-US" sz="2800" dirty="0">
              <a:solidFill>
                <a:schemeClr val="accent5"/>
              </a:solidFill>
              <a:latin typeface="Orly's Font 2" pitchFamily="66" charset="0"/>
            </a:endParaRPr>
          </a:p>
        </p:txBody>
      </p:sp>
      <p:sp>
        <p:nvSpPr>
          <p:cNvPr id="4" name="Text Placeholder 2"/>
          <p:cNvSpPr txBox="1">
            <a:spLocks/>
          </p:cNvSpPr>
          <p:nvPr/>
        </p:nvSpPr>
        <p:spPr bwMode="auto">
          <a:xfrm>
            <a:off x="685800" y="2880360"/>
            <a:ext cx="7886700" cy="1028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solidFill>
                  <a:schemeClr val="accent1"/>
                </a:solidFill>
                <a:latin typeface="Orly's Font 2" pitchFamily="66" charset="0"/>
              </a:rPr>
              <a:t>A triangular prism with a </a:t>
            </a:r>
            <a:r>
              <a:rPr lang="en-US" sz="2800" u="sng" dirty="0" smtClean="0">
                <a:solidFill>
                  <a:schemeClr val="accent1"/>
                </a:solidFill>
                <a:latin typeface="Orly's Font 2" pitchFamily="66" charset="0"/>
              </a:rPr>
              <a:t>?????</a:t>
            </a:r>
            <a:r>
              <a:rPr lang="en-US" sz="2800" dirty="0" smtClean="0">
                <a:solidFill>
                  <a:schemeClr val="accent1"/>
                </a:solidFill>
                <a:latin typeface="Orly's Font 2" pitchFamily="66" charset="0"/>
              </a:rPr>
              <a:t> triangle as its base will have three rectangular faces in three different sizes. </a:t>
            </a:r>
            <a:endParaRPr lang="en-US" sz="2800" dirty="0">
              <a:solidFill>
                <a:schemeClr val="accent1"/>
              </a:solidFill>
              <a:latin typeface="Orly's Font 2" pitchFamily="66" charset="0"/>
            </a:endParaRPr>
          </a:p>
        </p:txBody>
      </p:sp>
    </p:spTree>
    <p:extLst>
      <p:ext uri="{BB962C8B-B14F-4D97-AF65-F5344CB8AC3E}">
        <p14:creationId xmlns:p14="http://schemas.microsoft.com/office/powerpoint/2010/main" xmlns="" val="3403548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80"/>
                                  </p:iterate>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00100" y="1085850"/>
            <a:ext cx="7429500" cy="2862322"/>
          </a:xfrm>
          <a:prstGeom prst="rect">
            <a:avLst/>
          </a:prstGeom>
          <a:noFill/>
        </p:spPr>
        <p:txBody>
          <a:bodyPr>
            <a:spAutoFit/>
          </a:bodyPr>
          <a:lstStyle/>
          <a:p>
            <a:pPr algn="ctr">
              <a:defRPr/>
            </a:pPr>
            <a:r>
              <a:rPr lang="en-US" sz="3600" dirty="0">
                <a:solidFill>
                  <a:schemeClr val="accent5"/>
                </a:solidFill>
                <a:latin typeface="Orly's Font 2" pitchFamily="66" charset="0"/>
                <a:ea typeface="Verdana" pitchFamily="34" charset="0"/>
                <a:cs typeface="Verdana" pitchFamily="34" charset="0"/>
              </a:rPr>
              <a:t>In this lesson you </a:t>
            </a:r>
            <a:r>
              <a:rPr lang="en-US" sz="3600" dirty="0" smtClean="0">
                <a:solidFill>
                  <a:schemeClr val="accent5"/>
                </a:solidFill>
                <a:latin typeface="Orly's Font 2" pitchFamily="66" charset="0"/>
                <a:ea typeface="Verdana" pitchFamily="34" charset="0"/>
                <a:cs typeface="Verdana" pitchFamily="34" charset="0"/>
              </a:rPr>
              <a:t>will learn how to analyze triangular prisms </a:t>
            </a:r>
            <a:r>
              <a:rPr lang="en-US" sz="3600" dirty="0" smtClean="0">
                <a:solidFill>
                  <a:schemeClr val="accent1"/>
                </a:solidFill>
                <a:latin typeface="Orly's Font 2" pitchFamily="66" charset="0"/>
                <a:ea typeface="Verdana" pitchFamily="34" charset="0"/>
                <a:cs typeface="Verdana" pitchFamily="34" charset="0"/>
              </a:rPr>
              <a:t>by locating and </a:t>
            </a:r>
            <a:r>
              <a:rPr lang="en-US" sz="3600" dirty="0" smtClean="0">
                <a:solidFill>
                  <a:schemeClr val="accent1"/>
                </a:solidFill>
                <a:latin typeface="Orly's Font 2" pitchFamily="66" charset="0"/>
                <a:ea typeface="Verdana" pitchFamily="34" charset="0"/>
                <a:cs typeface="Verdana" pitchFamily="34" charset="0"/>
              </a:rPr>
              <a:t>assessing pairs </a:t>
            </a:r>
            <a:r>
              <a:rPr lang="en-US" sz="3600" dirty="0" smtClean="0">
                <a:solidFill>
                  <a:schemeClr val="accent1"/>
                </a:solidFill>
                <a:latin typeface="Orly's Font 2" pitchFamily="66" charset="0"/>
                <a:ea typeface="Verdana" pitchFamily="34" charset="0"/>
                <a:cs typeface="Verdana" pitchFamily="34" charset="0"/>
              </a:rPr>
              <a:t>of congruent triangular faces.</a:t>
            </a:r>
            <a:endParaRPr lang="en-US" sz="3600" dirty="0">
              <a:solidFill>
                <a:schemeClr val="accent1"/>
              </a:solidFill>
              <a:latin typeface="Orly's Font 2" pitchFamily="66" charset="0"/>
              <a:ea typeface="Verdana" pitchFamily="34" charset="0"/>
              <a:cs typeface="Verdana" pitchFamily="34" charset="0"/>
            </a:endParaRPr>
          </a:p>
        </p:txBody>
      </p:sp>
    </p:spTree>
    <p:extLst>
      <p:ext uri="{BB962C8B-B14F-4D97-AF65-F5344CB8AC3E}">
        <p14:creationId xmlns:p14="http://schemas.microsoft.com/office/powerpoint/2010/main" xmlns="" val="399456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914400" y="1234440"/>
            <a:ext cx="7315200" cy="9944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sz="2800" dirty="0" smtClean="0">
                <a:solidFill>
                  <a:schemeClr val="accent1"/>
                </a:solidFill>
                <a:latin typeface="Orly's Font 2" charset="0"/>
              </a:rPr>
              <a:t>Two figures are congruent when they are exactly the same shape and size.</a:t>
            </a:r>
          </a:p>
          <a:p>
            <a:pPr marL="0" indent="0" algn="ctr">
              <a:buFont typeface="Wingdings" pitchFamily="2" charset="2"/>
              <a:buNone/>
            </a:pPr>
            <a:endParaRPr lang="en-US" sz="2800" dirty="0" smtClean="0">
              <a:solidFill>
                <a:schemeClr val="accent1"/>
              </a:solidFill>
            </a:endParaRPr>
          </a:p>
        </p:txBody>
      </p:sp>
      <p:grpSp>
        <p:nvGrpSpPr>
          <p:cNvPr id="2" name="Group 9"/>
          <p:cNvGrpSpPr/>
          <p:nvPr/>
        </p:nvGrpSpPr>
        <p:grpSpPr>
          <a:xfrm>
            <a:off x="1232164" y="3008854"/>
            <a:ext cx="2171700" cy="1371600"/>
            <a:chOff x="800100" y="2988758"/>
            <a:chExt cx="2171700" cy="1371600"/>
          </a:xfrm>
        </p:grpSpPr>
        <p:sp>
          <p:nvSpPr>
            <p:cNvPr id="4" name="Heart 3"/>
            <p:cNvSpPr/>
            <p:nvPr/>
          </p:nvSpPr>
          <p:spPr>
            <a:xfrm rot="10800000">
              <a:off x="800100" y="3445958"/>
              <a:ext cx="914400" cy="914400"/>
            </a:xfrm>
            <a:prstGeom prst="heart">
              <a:avLst/>
            </a:prstGeom>
            <a:solidFill>
              <a:srgbClr val="FF0000">
                <a:alpha val="79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5" name="Heart 4"/>
            <p:cNvSpPr/>
            <p:nvPr/>
          </p:nvSpPr>
          <p:spPr>
            <a:xfrm>
              <a:off x="1943100" y="3445958"/>
              <a:ext cx="914400" cy="914400"/>
            </a:xfrm>
            <a:prstGeom prst="heart">
              <a:avLst/>
            </a:prstGeom>
            <a:solidFill>
              <a:srgbClr val="FF0000">
                <a:alpha val="79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9" name="Text Placeholder 2"/>
            <p:cNvSpPr txBox="1">
              <a:spLocks/>
            </p:cNvSpPr>
            <p:nvPr/>
          </p:nvSpPr>
          <p:spPr bwMode="auto">
            <a:xfrm>
              <a:off x="800100" y="2988758"/>
              <a:ext cx="2171700" cy="68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dirty="0" smtClean="0">
                  <a:solidFill>
                    <a:schemeClr val="accent1"/>
                  </a:solidFill>
                  <a:latin typeface="Orly's Font 2" charset="0"/>
                </a:rPr>
                <a:t>congruent:</a:t>
              </a:r>
            </a:p>
          </p:txBody>
        </p:sp>
      </p:grpSp>
      <p:grpSp>
        <p:nvGrpSpPr>
          <p:cNvPr id="6" name="Group 15"/>
          <p:cNvGrpSpPr/>
          <p:nvPr/>
        </p:nvGrpSpPr>
        <p:grpSpPr>
          <a:xfrm>
            <a:off x="5029200" y="3028950"/>
            <a:ext cx="2743200" cy="1355276"/>
            <a:chOff x="5029200" y="3028950"/>
            <a:chExt cx="2743200" cy="1355276"/>
          </a:xfrm>
        </p:grpSpPr>
        <p:sp>
          <p:nvSpPr>
            <p:cNvPr id="12" name="Text Placeholder 2"/>
            <p:cNvSpPr txBox="1">
              <a:spLocks/>
            </p:cNvSpPr>
            <p:nvPr/>
          </p:nvSpPr>
          <p:spPr bwMode="auto">
            <a:xfrm>
              <a:off x="5029200" y="3028950"/>
              <a:ext cx="2743200" cy="68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dirty="0" smtClean="0">
                  <a:solidFill>
                    <a:schemeClr val="accent1"/>
                  </a:solidFill>
                  <a:latin typeface="Orly's Font 2" charset="0"/>
                </a:rPr>
                <a:t>not congruent:</a:t>
              </a:r>
            </a:p>
          </p:txBody>
        </p:sp>
        <p:sp>
          <p:nvSpPr>
            <p:cNvPr id="13" name="Rounded Rectangle 12"/>
            <p:cNvSpPr/>
            <p:nvPr/>
          </p:nvSpPr>
          <p:spPr>
            <a:xfrm>
              <a:off x="5560508" y="3469826"/>
              <a:ext cx="914400" cy="914400"/>
            </a:xfrm>
            <a:prstGeom prst="roundRect">
              <a:avLst/>
            </a:prstGeom>
            <a:solidFill>
              <a:schemeClr val="accent5">
                <a:alpha val="77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5" name="Rounded Rectangle 14"/>
            <p:cNvSpPr/>
            <p:nvPr/>
          </p:nvSpPr>
          <p:spPr>
            <a:xfrm>
              <a:off x="6703508" y="3698426"/>
              <a:ext cx="457200" cy="457200"/>
            </a:xfrm>
            <a:prstGeom prst="roundRect">
              <a:avLst/>
            </a:prstGeom>
            <a:solidFill>
              <a:schemeClr val="accent5">
                <a:alpha val="77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spTree>
    <p:extLst>
      <p:ext uri="{BB962C8B-B14F-4D97-AF65-F5344CB8AC3E}">
        <p14:creationId xmlns:p14="http://schemas.microsoft.com/office/powerpoint/2010/main" xmlns="" val="654039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914400" y="1234440"/>
            <a:ext cx="7315200" cy="9944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sz="2800" dirty="0" smtClean="0">
                <a:solidFill>
                  <a:schemeClr val="accent1"/>
                </a:solidFill>
                <a:latin typeface="Orly's Font 2" charset="0"/>
              </a:rPr>
              <a:t>Two faces on a 3D solid are parallel when they never intersect.</a:t>
            </a:r>
          </a:p>
          <a:p>
            <a:pPr marL="0" indent="0" algn="ctr">
              <a:buFont typeface="Wingdings" pitchFamily="2" charset="2"/>
              <a:buNone/>
            </a:pPr>
            <a:endParaRPr lang="en-US" sz="2800" dirty="0" smtClean="0">
              <a:solidFill>
                <a:schemeClr val="accent1"/>
              </a:solidFill>
            </a:endParaRPr>
          </a:p>
        </p:txBody>
      </p:sp>
      <p:grpSp>
        <p:nvGrpSpPr>
          <p:cNvPr id="44" name="Group 43"/>
          <p:cNvGrpSpPr/>
          <p:nvPr/>
        </p:nvGrpSpPr>
        <p:grpSpPr>
          <a:xfrm>
            <a:off x="1257300" y="2800350"/>
            <a:ext cx="2171700" cy="1754693"/>
            <a:chOff x="1257300" y="2800350"/>
            <a:chExt cx="2171700" cy="1754693"/>
          </a:xfrm>
        </p:grpSpPr>
        <p:sp>
          <p:nvSpPr>
            <p:cNvPr id="9" name="Text Placeholder 2"/>
            <p:cNvSpPr txBox="1">
              <a:spLocks/>
            </p:cNvSpPr>
            <p:nvPr/>
          </p:nvSpPr>
          <p:spPr bwMode="auto">
            <a:xfrm>
              <a:off x="1257300" y="2800350"/>
              <a:ext cx="2171700" cy="68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dirty="0" smtClean="0">
                  <a:solidFill>
                    <a:schemeClr val="accent1"/>
                  </a:solidFill>
                  <a:latin typeface="Orly's Font 2" charset="0"/>
                </a:rPr>
                <a:t>parallel:</a:t>
              </a:r>
            </a:p>
          </p:txBody>
        </p:sp>
        <p:grpSp>
          <p:nvGrpSpPr>
            <p:cNvPr id="43" name="Group 42"/>
            <p:cNvGrpSpPr/>
            <p:nvPr/>
          </p:nvGrpSpPr>
          <p:grpSpPr>
            <a:xfrm>
              <a:off x="1485900" y="3257550"/>
              <a:ext cx="1943100" cy="1297493"/>
              <a:chOff x="1485900" y="3257550"/>
              <a:chExt cx="1943100" cy="1297493"/>
            </a:xfrm>
          </p:grpSpPr>
          <p:grpSp>
            <p:nvGrpSpPr>
              <p:cNvPr id="33" name="Group 67"/>
              <p:cNvGrpSpPr/>
              <p:nvPr/>
            </p:nvGrpSpPr>
            <p:grpSpPr>
              <a:xfrm>
                <a:off x="1485900" y="3257550"/>
                <a:ext cx="1943100" cy="1285406"/>
                <a:chOff x="1028700" y="1428750"/>
                <a:chExt cx="2988129" cy="2400300"/>
              </a:xfrm>
            </p:grpSpPr>
            <p:sp>
              <p:nvSpPr>
                <p:cNvPr id="34" name="Isosceles Triangle 33"/>
                <p:cNvSpPr/>
                <p:nvPr/>
              </p:nvSpPr>
              <p:spPr>
                <a:xfrm>
                  <a:off x="2057400" y="2114550"/>
                  <a:ext cx="1959429" cy="1714500"/>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cxnSp>
              <p:nvCxnSpPr>
                <p:cNvPr id="35" name="Straight Connector 34"/>
                <p:cNvCxnSpPr>
                  <a:endCxn id="34" idx="2"/>
                </p:cNvCxnSpPr>
                <p:nvPr/>
              </p:nvCxnSpPr>
              <p:spPr>
                <a:xfrm>
                  <a:off x="1028700" y="3143250"/>
                  <a:ext cx="1028700" cy="6858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057400" y="1428750"/>
                  <a:ext cx="998556" cy="69584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1038748" y="1428750"/>
                  <a:ext cx="1018652" cy="17145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2988129" y="3143250"/>
                  <a:ext cx="974688" cy="651884"/>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2057400" y="1428750"/>
                  <a:ext cx="938268" cy="1714500"/>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1028700" y="3143250"/>
                  <a:ext cx="1943100" cy="0"/>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grpSp>
          <p:sp>
            <p:nvSpPr>
              <p:cNvPr id="41" name="Freeform 40"/>
              <p:cNvSpPr/>
              <p:nvPr/>
            </p:nvSpPr>
            <p:spPr>
              <a:xfrm>
                <a:off x="1507253" y="3265714"/>
                <a:ext cx="1266092" cy="924449"/>
              </a:xfrm>
              <a:custGeom>
                <a:avLst/>
                <a:gdLst>
                  <a:gd name="connsiteX0" fmla="*/ 643094 w 1266092"/>
                  <a:gd name="connsiteY0" fmla="*/ 0 h 924449"/>
                  <a:gd name="connsiteX1" fmla="*/ 0 w 1266092"/>
                  <a:gd name="connsiteY1" fmla="*/ 924449 h 924449"/>
                  <a:gd name="connsiteX2" fmla="*/ 1266092 w 1266092"/>
                  <a:gd name="connsiteY2" fmla="*/ 924449 h 924449"/>
                  <a:gd name="connsiteX3" fmla="*/ 643094 w 1266092"/>
                  <a:gd name="connsiteY3" fmla="*/ 0 h 924449"/>
                </a:gdLst>
                <a:ahLst/>
                <a:cxnLst>
                  <a:cxn ang="0">
                    <a:pos x="connsiteX0" y="connsiteY0"/>
                  </a:cxn>
                  <a:cxn ang="0">
                    <a:pos x="connsiteX1" y="connsiteY1"/>
                  </a:cxn>
                  <a:cxn ang="0">
                    <a:pos x="connsiteX2" y="connsiteY2"/>
                  </a:cxn>
                  <a:cxn ang="0">
                    <a:pos x="connsiteX3" y="connsiteY3"/>
                  </a:cxn>
                </a:cxnLst>
                <a:rect l="l" t="t" r="r" b="b"/>
                <a:pathLst>
                  <a:path w="1266092" h="924449">
                    <a:moveTo>
                      <a:pt x="643094" y="0"/>
                    </a:moveTo>
                    <a:lnTo>
                      <a:pt x="0" y="924449"/>
                    </a:lnTo>
                    <a:lnTo>
                      <a:pt x="1266092" y="924449"/>
                    </a:lnTo>
                    <a:lnTo>
                      <a:pt x="643094" y="0"/>
                    </a:lnTo>
                    <a:close/>
                  </a:path>
                </a:pathLst>
              </a:custGeom>
              <a:solidFill>
                <a:schemeClr val="accent2">
                  <a:alpha val="49000"/>
                </a:schemeClr>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42" name="Freeform 41"/>
              <p:cNvSpPr/>
              <p:nvPr/>
            </p:nvSpPr>
            <p:spPr>
              <a:xfrm>
                <a:off x="2152860" y="3630594"/>
                <a:ext cx="1266092" cy="924449"/>
              </a:xfrm>
              <a:custGeom>
                <a:avLst/>
                <a:gdLst>
                  <a:gd name="connsiteX0" fmla="*/ 643094 w 1266092"/>
                  <a:gd name="connsiteY0" fmla="*/ 0 h 924449"/>
                  <a:gd name="connsiteX1" fmla="*/ 0 w 1266092"/>
                  <a:gd name="connsiteY1" fmla="*/ 924449 h 924449"/>
                  <a:gd name="connsiteX2" fmla="*/ 1266092 w 1266092"/>
                  <a:gd name="connsiteY2" fmla="*/ 924449 h 924449"/>
                  <a:gd name="connsiteX3" fmla="*/ 643094 w 1266092"/>
                  <a:gd name="connsiteY3" fmla="*/ 0 h 924449"/>
                </a:gdLst>
                <a:ahLst/>
                <a:cxnLst>
                  <a:cxn ang="0">
                    <a:pos x="connsiteX0" y="connsiteY0"/>
                  </a:cxn>
                  <a:cxn ang="0">
                    <a:pos x="connsiteX1" y="connsiteY1"/>
                  </a:cxn>
                  <a:cxn ang="0">
                    <a:pos x="connsiteX2" y="connsiteY2"/>
                  </a:cxn>
                  <a:cxn ang="0">
                    <a:pos x="connsiteX3" y="connsiteY3"/>
                  </a:cxn>
                </a:cxnLst>
                <a:rect l="l" t="t" r="r" b="b"/>
                <a:pathLst>
                  <a:path w="1266092" h="924449">
                    <a:moveTo>
                      <a:pt x="643094" y="0"/>
                    </a:moveTo>
                    <a:lnTo>
                      <a:pt x="0" y="924449"/>
                    </a:lnTo>
                    <a:lnTo>
                      <a:pt x="1266092" y="924449"/>
                    </a:lnTo>
                    <a:lnTo>
                      <a:pt x="643094" y="0"/>
                    </a:lnTo>
                    <a:close/>
                  </a:path>
                </a:pathLst>
              </a:custGeom>
              <a:solidFill>
                <a:schemeClr val="accent2">
                  <a:alpha val="49000"/>
                </a:schemeClr>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grpSp>
      <p:grpSp>
        <p:nvGrpSpPr>
          <p:cNvPr id="47" name="Group 46"/>
          <p:cNvGrpSpPr/>
          <p:nvPr/>
        </p:nvGrpSpPr>
        <p:grpSpPr>
          <a:xfrm>
            <a:off x="4914900" y="2838038"/>
            <a:ext cx="2743200" cy="1713865"/>
            <a:chOff x="4914900" y="2838038"/>
            <a:chExt cx="2743200" cy="1713865"/>
          </a:xfrm>
        </p:grpSpPr>
        <p:sp>
          <p:nvSpPr>
            <p:cNvPr id="12" name="Text Placeholder 2"/>
            <p:cNvSpPr txBox="1">
              <a:spLocks/>
            </p:cNvSpPr>
            <p:nvPr/>
          </p:nvSpPr>
          <p:spPr bwMode="auto">
            <a:xfrm>
              <a:off x="4914900" y="2838038"/>
              <a:ext cx="2743200" cy="68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dirty="0" smtClean="0">
                  <a:solidFill>
                    <a:schemeClr val="accent1"/>
                  </a:solidFill>
                  <a:latin typeface="Orly's Font 2" charset="0"/>
                </a:rPr>
                <a:t>not parallel:</a:t>
              </a:r>
            </a:p>
          </p:txBody>
        </p:sp>
        <p:grpSp>
          <p:nvGrpSpPr>
            <p:cNvPr id="18" name="Group 67"/>
            <p:cNvGrpSpPr/>
            <p:nvPr/>
          </p:nvGrpSpPr>
          <p:grpSpPr>
            <a:xfrm>
              <a:off x="5486400" y="3257550"/>
              <a:ext cx="1943100" cy="1285406"/>
              <a:chOff x="1028700" y="1428750"/>
              <a:chExt cx="2988129" cy="2400300"/>
            </a:xfrm>
          </p:grpSpPr>
          <p:sp>
            <p:nvSpPr>
              <p:cNvPr id="19" name="Isosceles Triangle 18"/>
              <p:cNvSpPr/>
              <p:nvPr/>
            </p:nvSpPr>
            <p:spPr>
              <a:xfrm>
                <a:off x="2057400" y="2114550"/>
                <a:ext cx="1959429" cy="1714500"/>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cxnSp>
            <p:nvCxnSpPr>
              <p:cNvPr id="22" name="Straight Connector 21"/>
              <p:cNvCxnSpPr>
                <a:endCxn id="19" idx="2"/>
              </p:cNvCxnSpPr>
              <p:nvPr/>
            </p:nvCxnSpPr>
            <p:spPr>
              <a:xfrm>
                <a:off x="1028700" y="3143250"/>
                <a:ext cx="1028700" cy="6858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057400" y="1428750"/>
                <a:ext cx="998556" cy="69584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1038748" y="1428750"/>
                <a:ext cx="1018652" cy="17145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2988129" y="3143250"/>
                <a:ext cx="974688" cy="651884"/>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057400" y="1428750"/>
                <a:ext cx="938268" cy="1714500"/>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028700" y="3143250"/>
                <a:ext cx="1943100" cy="0"/>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grpSp>
        <p:sp>
          <p:nvSpPr>
            <p:cNvPr id="45" name="Freeform 44"/>
            <p:cNvSpPr/>
            <p:nvPr/>
          </p:nvSpPr>
          <p:spPr>
            <a:xfrm>
              <a:off x="5516544" y="3257550"/>
              <a:ext cx="1266092" cy="924449"/>
            </a:xfrm>
            <a:custGeom>
              <a:avLst/>
              <a:gdLst>
                <a:gd name="connsiteX0" fmla="*/ 643094 w 1266092"/>
                <a:gd name="connsiteY0" fmla="*/ 0 h 924449"/>
                <a:gd name="connsiteX1" fmla="*/ 0 w 1266092"/>
                <a:gd name="connsiteY1" fmla="*/ 924449 h 924449"/>
                <a:gd name="connsiteX2" fmla="*/ 1266092 w 1266092"/>
                <a:gd name="connsiteY2" fmla="*/ 924449 h 924449"/>
                <a:gd name="connsiteX3" fmla="*/ 643094 w 1266092"/>
                <a:gd name="connsiteY3" fmla="*/ 0 h 924449"/>
              </a:gdLst>
              <a:ahLst/>
              <a:cxnLst>
                <a:cxn ang="0">
                  <a:pos x="connsiteX0" y="connsiteY0"/>
                </a:cxn>
                <a:cxn ang="0">
                  <a:pos x="connsiteX1" y="connsiteY1"/>
                </a:cxn>
                <a:cxn ang="0">
                  <a:pos x="connsiteX2" y="connsiteY2"/>
                </a:cxn>
                <a:cxn ang="0">
                  <a:pos x="connsiteX3" y="connsiteY3"/>
                </a:cxn>
              </a:cxnLst>
              <a:rect l="l" t="t" r="r" b="b"/>
              <a:pathLst>
                <a:path w="1266092" h="924449">
                  <a:moveTo>
                    <a:pt x="643094" y="0"/>
                  </a:moveTo>
                  <a:lnTo>
                    <a:pt x="0" y="924449"/>
                  </a:lnTo>
                  <a:lnTo>
                    <a:pt x="1266092" y="924449"/>
                  </a:lnTo>
                  <a:lnTo>
                    <a:pt x="643094" y="0"/>
                  </a:lnTo>
                  <a:close/>
                </a:path>
              </a:pathLst>
            </a:custGeom>
            <a:solidFill>
              <a:schemeClr val="accent2">
                <a:alpha val="49000"/>
              </a:schemeClr>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46" name="Freeform 45"/>
            <p:cNvSpPr/>
            <p:nvPr/>
          </p:nvSpPr>
          <p:spPr>
            <a:xfrm>
              <a:off x="5516545" y="4180114"/>
              <a:ext cx="1899139" cy="371789"/>
            </a:xfrm>
            <a:custGeom>
              <a:avLst/>
              <a:gdLst>
                <a:gd name="connsiteX0" fmla="*/ 0 w 1899139"/>
                <a:gd name="connsiteY0" fmla="*/ 0 h 371789"/>
                <a:gd name="connsiteX1" fmla="*/ 1276141 w 1899139"/>
                <a:gd name="connsiteY1" fmla="*/ 0 h 371789"/>
                <a:gd name="connsiteX2" fmla="*/ 1899139 w 1899139"/>
                <a:gd name="connsiteY2" fmla="*/ 361741 h 371789"/>
                <a:gd name="connsiteX3" fmla="*/ 633046 w 1899139"/>
                <a:gd name="connsiteY3" fmla="*/ 371789 h 371789"/>
                <a:gd name="connsiteX4" fmla="*/ 0 w 1899139"/>
                <a:gd name="connsiteY4" fmla="*/ 0 h 371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9139" h="371789">
                  <a:moveTo>
                    <a:pt x="0" y="0"/>
                  </a:moveTo>
                  <a:lnTo>
                    <a:pt x="1276141" y="0"/>
                  </a:lnTo>
                  <a:lnTo>
                    <a:pt x="1899139" y="361741"/>
                  </a:lnTo>
                  <a:lnTo>
                    <a:pt x="633046" y="371789"/>
                  </a:lnTo>
                  <a:lnTo>
                    <a:pt x="0" y="0"/>
                  </a:lnTo>
                  <a:close/>
                </a:path>
              </a:pathLst>
            </a:custGeom>
            <a:solidFill>
              <a:schemeClr val="accent2">
                <a:alpha val="50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spTree>
    <p:extLst>
      <p:ext uri="{BB962C8B-B14F-4D97-AF65-F5344CB8AC3E}">
        <p14:creationId xmlns:p14="http://schemas.microsoft.com/office/powerpoint/2010/main" xmlns="" val="654039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500"/>
                                        <p:tgtEl>
                                          <p:spTgt spid="4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p:cNvSpPr>
          <p:nvPr/>
        </p:nvSpPr>
        <p:spPr bwMode="auto">
          <a:xfrm>
            <a:off x="914400" y="1234440"/>
            <a:ext cx="7315200" cy="14401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sz="2800" dirty="0" smtClean="0">
                <a:solidFill>
                  <a:schemeClr val="accent1"/>
                </a:solidFill>
                <a:latin typeface="Orly's Font 2" charset="0"/>
              </a:rPr>
              <a:t>A prism is a three-dimensional figure with two parallel and congruent polygonal bases.</a:t>
            </a:r>
            <a:endParaRPr lang="en-US" sz="2800" dirty="0">
              <a:solidFill>
                <a:schemeClr val="accent1"/>
              </a:solidFill>
              <a:latin typeface="Orly's Font 2" charset="0"/>
            </a:endParaRPr>
          </a:p>
        </p:txBody>
      </p:sp>
      <p:grpSp>
        <p:nvGrpSpPr>
          <p:cNvPr id="2" name="Group 10"/>
          <p:cNvGrpSpPr/>
          <p:nvPr/>
        </p:nvGrpSpPr>
        <p:grpSpPr>
          <a:xfrm>
            <a:off x="1828800" y="3143250"/>
            <a:ext cx="1841224" cy="1485900"/>
            <a:chOff x="1828800" y="3143250"/>
            <a:chExt cx="1841224" cy="1485900"/>
          </a:xfrm>
        </p:grpSpPr>
        <p:pic>
          <p:nvPicPr>
            <p:cNvPr id="4" name="Picture 7"/>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828800" y="3143250"/>
              <a:ext cx="1841224" cy="1485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9" name="Freeform 8"/>
            <p:cNvSpPr/>
            <p:nvPr/>
          </p:nvSpPr>
          <p:spPr>
            <a:xfrm>
              <a:off x="1868993" y="3165231"/>
              <a:ext cx="1738365" cy="683288"/>
            </a:xfrm>
            <a:custGeom>
              <a:avLst/>
              <a:gdLst>
                <a:gd name="connsiteX0" fmla="*/ 0 w 1738365"/>
                <a:gd name="connsiteY0" fmla="*/ 261257 h 683288"/>
                <a:gd name="connsiteX1" fmla="*/ 361741 w 1738365"/>
                <a:gd name="connsiteY1" fmla="*/ 683288 h 683288"/>
                <a:gd name="connsiteX2" fmla="*/ 1416818 w 1738365"/>
                <a:gd name="connsiteY2" fmla="*/ 663191 h 683288"/>
                <a:gd name="connsiteX3" fmla="*/ 1738365 w 1738365"/>
                <a:gd name="connsiteY3" fmla="*/ 271305 h 683288"/>
                <a:gd name="connsiteX4" fmla="*/ 854110 w 1738365"/>
                <a:gd name="connsiteY4" fmla="*/ 0 h 683288"/>
                <a:gd name="connsiteX5" fmla="*/ 0 w 1738365"/>
                <a:gd name="connsiteY5" fmla="*/ 261257 h 68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365" h="683288">
                  <a:moveTo>
                    <a:pt x="0" y="261257"/>
                  </a:moveTo>
                  <a:lnTo>
                    <a:pt x="361741" y="683288"/>
                  </a:lnTo>
                  <a:lnTo>
                    <a:pt x="1416818" y="663191"/>
                  </a:lnTo>
                  <a:lnTo>
                    <a:pt x="1738365" y="271305"/>
                  </a:lnTo>
                  <a:lnTo>
                    <a:pt x="854110" y="0"/>
                  </a:lnTo>
                  <a:lnTo>
                    <a:pt x="0" y="261257"/>
                  </a:lnTo>
                  <a:close/>
                </a:path>
              </a:pathLst>
            </a:custGeom>
            <a:solidFill>
              <a:schemeClr val="accent2">
                <a:alpha val="51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0" name="Freeform 9"/>
            <p:cNvSpPr/>
            <p:nvPr/>
          </p:nvSpPr>
          <p:spPr>
            <a:xfrm>
              <a:off x="1868992" y="3925766"/>
              <a:ext cx="1738365" cy="683288"/>
            </a:xfrm>
            <a:custGeom>
              <a:avLst/>
              <a:gdLst>
                <a:gd name="connsiteX0" fmla="*/ 0 w 1738365"/>
                <a:gd name="connsiteY0" fmla="*/ 261257 h 683288"/>
                <a:gd name="connsiteX1" fmla="*/ 361741 w 1738365"/>
                <a:gd name="connsiteY1" fmla="*/ 683288 h 683288"/>
                <a:gd name="connsiteX2" fmla="*/ 1416818 w 1738365"/>
                <a:gd name="connsiteY2" fmla="*/ 663191 h 683288"/>
                <a:gd name="connsiteX3" fmla="*/ 1738365 w 1738365"/>
                <a:gd name="connsiteY3" fmla="*/ 271305 h 683288"/>
                <a:gd name="connsiteX4" fmla="*/ 854110 w 1738365"/>
                <a:gd name="connsiteY4" fmla="*/ 0 h 683288"/>
                <a:gd name="connsiteX5" fmla="*/ 0 w 1738365"/>
                <a:gd name="connsiteY5" fmla="*/ 261257 h 68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8365" h="683288">
                  <a:moveTo>
                    <a:pt x="0" y="261257"/>
                  </a:moveTo>
                  <a:lnTo>
                    <a:pt x="361741" y="683288"/>
                  </a:lnTo>
                  <a:lnTo>
                    <a:pt x="1416818" y="663191"/>
                  </a:lnTo>
                  <a:lnTo>
                    <a:pt x="1738365" y="271305"/>
                  </a:lnTo>
                  <a:lnTo>
                    <a:pt x="854110" y="0"/>
                  </a:lnTo>
                  <a:lnTo>
                    <a:pt x="0" y="261257"/>
                  </a:lnTo>
                  <a:close/>
                </a:path>
              </a:pathLst>
            </a:custGeom>
            <a:solidFill>
              <a:schemeClr val="accent2">
                <a:alpha val="51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grpSp>
        <p:nvGrpSpPr>
          <p:cNvPr id="6" name="Group 13"/>
          <p:cNvGrpSpPr/>
          <p:nvPr/>
        </p:nvGrpSpPr>
        <p:grpSpPr>
          <a:xfrm>
            <a:off x="4914900" y="3143250"/>
            <a:ext cx="2003388" cy="1301750"/>
            <a:chOff x="4914900" y="3143250"/>
            <a:chExt cx="2003388" cy="1301750"/>
          </a:xfrm>
        </p:grpSpPr>
        <p:pic>
          <p:nvPicPr>
            <p:cNvPr id="5"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914900" y="3143250"/>
              <a:ext cx="1992474" cy="1301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2" name="Freeform 11"/>
            <p:cNvSpPr/>
            <p:nvPr/>
          </p:nvSpPr>
          <p:spPr>
            <a:xfrm>
              <a:off x="4923692" y="3155182"/>
              <a:ext cx="1306286" cy="934497"/>
            </a:xfrm>
            <a:custGeom>
              <a:avLst/>
              <a:gdLst>
                <a:gd name="connsiteX0" fmla="*/ 633046 w 1306286"/>
                <a:gd name="connsiteY0" fmla="*/ 0 h 934497"/>
                <a:gd name="connsiteX1" fmla="*/ 0 w 1306286"/>
                <a:gd name="connsiteY1" fmla="*/ 934497 h 934497"/>
                <a:gd name="connsiteX2" fmla="*/ 1306286 w 1306286"/>
                <a:gd name="connsiteY2" fmla="*/ 924449 h 934497"/>
                <a:gd name="connsiteX3" fmla="*/ 633046 w 1306286"/>
                <a:gd name="connsiteY3" fmla="*/ 0 h 934497"/>
              </a:gdLst>
              <a:ahLst/>
              <a:cxnLst>
                <a:cxn ang="0">
                  <a:pos x="connsiteX0" y="connsiteY0"/>
                </a:cxn>
                <a:cxn ang="0">
                  <a:pos x="connsiteX1" y="connsiteY1"/>
                </a:cxn>
                <a:cxn ang="0">
                  <a:pos x="connsiteX2" y="connsiteY2"/>
                </a:cxn>
                <a:cxn ang="0">
                  <a:pos x="connsiteX3" y="connsiteY3"/>
                </a:cxn>
              </a:cxnLst>
              <a:rect l="l" t="t" r="r" b="b"/>
              <a:pathLst>
                <a:path w="1306286" h="934497">
                  <a:moveTo>
                    <a:pt x="633046" y="0"/>
                  </a:moveTo>
                  <a:lnTo>
                    <a:pt x="0" y="934497"/>
                  </a:lnTo>
                  <a:lnTo>
                    <a:pt x="1306286" y="924449"/>
                  </a:lnTo>
                  <a:lnTo>
                    <a:pt x="633046" y="0"/>
                  </a:lnTo>
                  <a:close/>
                </a:path>
              </a:pathLst>
            </a:custGeom>
            <a:solidFill>
              <a:schemeClr val="accent2">
                <a:alpha val="49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13" name="Freeform 12"/>
            <p:cNvSpPr/>
            <p:nvPr/>
          </p:nvSpPr>
          <p:spPr>
            <a:xfrm>
              <a:off x="5612002" y="3496198"/>
              <a:ext cx="1306286" cy="934497"/>
            </a:xfrm>
            <a:custGeom>
              <a:avLst/>
              <a:gdLst>
                <a:gd name="connsiteX0" fmla="*/ 633046 w 1306286"/>
                <a:gd name="connsiteY0" fmla="*/ 0 h 934497"/>
                <a:gd name="connsiteX1" fmla="*/ 0 w 1306286"/>
                <a:gd name="connsiteY1" fmla="*/ 934497 h 934497"/>
                <a:gd name="connsiteX2" fmla="*/ 1306286 w 1306286"/>
                <a:gd name="connsiteY2" fmla="*/ 924449 h 934497"/>
                <a:gd name="connsiteX3" fmla="*/ 633046 w 1306286"/>
                <a:gd name="connsiteY3" fmla="*/ 0 h 934497"/>
              </a:gdLst>
              <a:ahLst/>
              <a:cxnLst>
                <a:cxn ang="0">
                  <a:pos x="connsiteX0" y="connsiteY0"/>
                </a:cxn>
                <a:cxn ang="0">
                  <a:pos x="connsiteX1" y="connsiteY1"/>
                </a:cxn>
                <a:cxn ang="0">
                  <a:pos x="connsiteX2" y="connsiteY2"/>
                </a:cxn>
                <a:cxn ang="0">
                  <a:pos x="connsiteX3" y="connsiteY3"/>
                </a:cxn>
              </a:cxnLst>
              <a:rect l="l" t="t" r="r" b="b"/>
              <a:pathLst>
                <a:path w="1306286" h="934497">
                  <a:moveTo>
                    <a:pt x="633046" y="0"/>
                  </a:moveTo>
                  <a:lnTo>
                    <a:pt x="0" y="934497"/>
                  </a:lnTo>
                  <a:lnTo>
                    <a:pt x="1306286" y="924449"/>
                  </a:lnTo>
                  <a:lnTo>
                    <a:pt x="633046" y="0"/>
                  </a:lnTo>
                  <a:close/>
                </a:path>
              </a:pathLst>
            </a:custGeom>
            <a:solidFill>
              <a:schemeClr val="accent2">
                <a:alpha val="49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spTree>
    <p:extLst>
      <p:ext uri="{BB962C8B-B14F-4D97-AF65-F5344CB8AC3E}">
        <p14:creationId xmlns:p14="http://schemas.microsoft.com/office/powerpoint/2010/main" xmlns="" val="654039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914400" y="1234440"/>
            <a:ext cx="7315200" cy="9944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sz="2800" dirty="0" smtClean="0">
                <a:solidFill>
                  <a:schemeClr val="accent1"/>
                </a:solidFill>
                <a:latin typeface="Orly's Font 2" charset="0"/>
              </a:rPr>
              <a:t>The base is not necessarily on the bottom of the prism. </a:t>
            </a:r>
          </a:p>
          <a:p>
            <a:pPr marL="0" indent="0" algn="ctr">
              <a:buFont typeface="Wingdings" pitchFamily="2" charset="2"/>
              <a:buNone/>
            </a:pPr>
            <a:endParaRPr lang="en-US" sz="2800" dirty="0" smtClean="0">
              <a:solidFill>
                <a:schemeClr val="accent1"/>
              </a:solidFill>
            </a:endParaRPr>
          </a:p>
        </p:txBody>
      </p:sp>
      <p:grpSp>
        <p:nvGrpSpPr>
          <p:cNvPr id="5" name="Group 42"/>
          <p:cNvGrpSpPr/>
          <p:nvPr/>
        </p:nvGrpSpPr>
        <p:grpSpPr>
          <a:xfrm>
            <a:off x="4572000" y="2686050"/>
            <a:ext cx="2396428" cy="1600200"/>
            <a:chOff x="1485900" y="3257550"/>
            <a:chExt cx="1943100" cy="1297493"/>
          </a:xfrm>
        </p:grpSpPr>
        <p:grpSp>
          <p:nvGrpSpPr>
            <p:cNvPr id="6" name="Group 67"/>
            <p:cNvGrpSpPr/>
            <p:nvPr/>
          </p:nvGrpSpPr>
          <p:grpSpPr>
            <a:xfrm>
              <a:off x="1485900" y="3257550"/>
              <a:ext cx="1943100" cy="1285406"/>
              <a:chOff x="1028700" y="1428750"/>
              <a:chExt cx="2988129" cy="2400300"/>
            </a:xfrm>
          </p:grpSpPr>
          <p:sp>
            <p:nvSpPr>
              <p:cNvPr id="9" name="Isosceles Triangle 8"/>
              <p:cNvSpPr/>
              <p:nvPr/>
            </p:nvSpPr>
            <p:spPr>
              <a:xfrm>
                <a:off x="2057400" y="2114550"/>
                <a:ext cx="1959429" cy="1714500"/>
              </a:xfrm>
              <a:prstGeom prst="triangle">
                <a:avLst/>
              </a:prstGeom>
              <a:no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cxnSp>
            <p:nvCxnSpPr>
              <p:cNvPr id="10" name="Straight Connector 9"/>
              <p:cNvCxnSpPr>
                <a:endCxn id="9" idx="2"/>
              </p:cNvCxnSpPr>
              <p:nvPr/>
            </p:nvCxnSpPr>
            <p:spPr>
              <a:xfrm>
                <a:off x="1028700" y="3143250"/>
                <a:ext cx="1028700" cy="685800"/>
              </a:xfrm>
              <a:prstGeom prst="line">
                <a:avLst/>
              </a:prstGeom>
              <a:ln w="222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057400" y="1428750"/>
                <a:ext cx="998556" cy="695848"/>
              </a:xfrm>
              <a:prstGeom prst="line">
                <a:avLst/>
              </a:prstGeom>
              <a:ln w="222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038748" y="1428750"/>
                <a:ext cx="1018652" cy="1714500"/>
              </a:xfrm>
              <a:prstGeom prst="line">
                <a:avLst/>
              </a:prstGeom>
              <a:ln w="222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988129" y="3143250"/>
                <a:ext cx="974688" cy="651884"/>
              </a:xfrm>
              <a:prstGeom prst="line">
                <a:avLst/>
              </a:prstGeom>
              <a:ln w="22225">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057400" y="1428750"/>
                <a:ext cx="938268" cy="1714500"/>
              </a:xfrm>
              <a:prstGeom prst="line">
                <a:avLst/>
              </a:prstGeom>
              <a:ln w="22225">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028700" y="3143250"/>
                <a:ext cx="1943100" cy="0"/>
              </a:xfrm>
              <a:prstGeom prst="line">
                <a:avLst/>
              </a:prstGeom>
              <a:ln w="22225">
                <a:solidFill>
                  <a:schemeClr val="accent1"/>
                </a:solidFill>
                <a:prstDash val="sysDot"/>
              </a:ln>
            </p:spPr>
            <p:style>
              <a:lnRef idx="1">
                <a:schemeClr val="accent1"/>
              </a:lnRef>
              <a:fillRef idx="0">
                <a:schemeClr val="accent1"/>
              </a:fillRef>
              <a:effectRef idx="0">
                <a:schemeClr val="accent1"/>
              </a:effectRef>
              <a:fontRef idx="minor">
                <a:schemeClr val="tx1"/>
              </a:fontRef>
            </p:style>
          </p:cxnSp>
        </p:grpSp>
        <p:sp>
          <p:nvSpPr>
            <p:cNvPr id="7" name="Freeform 6"/>
            <p:cNvSpPr/>
            <p:nvPr/>
          </p:nvSpPr>
          <p:spPr>
            <a:xfrm>
              <a:off x="1507253" y="3265714"/>
              <a:ext cx="1266092" cy="924449"/>
            </a:xfrm>
            <a:custGeom>
              <a:avLst/>
              <a:gdLst>
                <a:gd name="connsiteX0" fmla="*/ 643094 w 1266092"/>
                <a:gd name="connsiteY0" fmla="*/ 0 h 924449"/>
                <a:gd name="connsiteX1" fmla="*/ 0 w 1266092"/>
                <a:gd name="connsiteY1" fmla="*/ 924449 h 924449"/>
                <a:gd name="connsiteX2" fmla="*/ 1266092 w 1266092"/>
                <a:gd name="connsiteY2" fmla="*/ 924449 h 924449"/>
                <a:gd name="connsiteX3" fmla="*/ 643094 w 1266092"/>
                <a:gd name="connsiteY3" fmla="*/ 0 h 924449"/>
              </a:gdLst>
              <a:ahLst/>
              <a:cxnLst>
                <a:cxn ang="0">
                  <a:pos x="connsiteX0" y="connsiteY0"/>
                </a:cxn>
                <a:cxn ang="0">
                  <a:pos x="connsiteX1" y="connsiteY1"/>
                </a:cxn>
                <a:cxn ang="0">
                  <a:pos x="connsiteX2" y="connsiteY2"/>
                </a:cxn>
                <a:cxn ang="0">
                  <a:pos x="connsiteX3" y="connsiteY3"/>
                </a:cxn>
              </a:cxnLst>
              <a:rect l="l" t="t" r="r" b="b"/>
              <a:pathLst>
                <a:path w="1266092" h="924449">
                  <a:moveTo>
                    <a:pt x="643094" y="0"/>
                  </a:moveTo>
                  <a:lnTo>
                    <a:pt x="0" y="924449"/>
                  </a:lnTo>
                  <a:lnTo>
                    <a:pt x="1266092" y="924449"/>
                  </a:lnTo>
                  <a:lnTo>
                    <a:pt x="643094" y="0"/>
                  </a:lnTo>
                  <a:close/>
                </a:path>
              </a:pathLst>
            </a:custGeom>
            <a:solidFill>
              <a:schemeClr val="accent2">
                <a:alpha val="49000"/>
              </a:schemeClr>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8" name="Freeform 7"/>
            <p:cNvSpPr/>
            <p:nvPr/>
          </p:nvSpPr>
          <p:spPr>
            <a:xfrm>
              <a:off x="2152860" y="3630594"/>
              <a:ext cx="1266092" cy="924449"/>
            </a:xfrm>
            <a:custGeom>
              <a:avLst/>
              <a:gdLst>
                <a:gd name="connsiteX0" fmla="*/ 643094 w 1266092"/>
                <a:gd name="connsiteY0" fmla="*/ 0 h 924449"/>
                <a:gd name="connsiteX1" fmla="*/ 0 w 1266092"/>
                <a:gd name="connsiteY1" fmla="*/ 924449 h 924449"/>
                <a:gd name="connsiteX2" fmla="*/ 1266092 w 1266092"/>
                <a:gd name="connsiteY2" fmla="*/ 924449 h 924449"/>
                <a:gd name="connsiteX3" fmla="*/ 643094 w 1266092"/>
                <a:gd name="connsiteY3" fmla="*/ 0 h 924449"/>
              </a:gdLst>
              <a:ahLst/>
              <a:cxnLst>
                <a:cxn ang="0">
                  <a:pos x="connsiteX0" y="connsiteY0"/>
                </a:cxn>
                <a:cxn ang="0">
                  <a:pos x="connsiteX1" y="connsiteY1"/>
                </a:cxn>
                <a:cxn ang="0">
                  <a:pos x="connsiteX2" y="connsiteY2"/>
                </a:cxn>
                <a:cxn ang="0">
                  <a:pos x="connsiteX3" y="connsiteY3"/>
                </a:cxn>
              </a:cxnLst>
              <a:rect l="l" t="t" r="r" b="b"/>
              <a:pathLst>
                <a:path w="1266092" h="924449">
                  <a:moveTo>
                    <a:pt x="643094" y="0"/>
                  </a:moveTo>
                  <a:lnTo>
                    <a:pt x="0" y="924449"/>
                  </a:lnTo>
                  <a:lnTo>
                    <a:pt x="1266092" y="924449"/>
                  </a:lnTo>
                  <a:lnTo>
                    <a:pt x="643094" y="0"/>
                  </a:lnTo>
                  <a:close/>
                </a:path>
              </a:pathLst>
            </a:custGeom>
            <a:solidFill>
              <a:schemeClr val="accent2">
                <a:alpha val="49000"/>
              </a:schemeClr>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grpSp>
        <p:nvGrpSpPr>
          <p:cNvPr id="53" name="Group 52"/>
          <p:cNvGrpSpPr/>
          <p:nvPr/>
        </p:nvGrpSpPr>
        <p:grpSpPr>
          <a:xfrm>
            <a:off x="2171700" y="2686050"/>
            <a:ext cx="1358713" cy="1863968"/>
            <a:chOff x="2857500" y="2536582"/>
            <a:chExt cx="1358713" cy="1863968"/>
          </a:xfrm>
        </p:grpSpPr>
        <p:sp>
          <p:nvSpPr>
            <p:cNvPr id="34" name="Freeform 33"/>
            <p:cNvSpPr/>
            <p:nvPr/>
          </p:nvSpPr>
          <p:spPr>
            <a:xfrm>
              <a:off x="2896437" y="2536582"/>
              <a:ext cx="1319776" cy="616717"/>
            </a:xfrm>
            <a:custGeom>
              <a:avLst/>
              <a:gdLst>
                <a:gd name="connsiteX0" fmla="*/ 0 w 1075174"/>
                <a:gd name="connsiteY0" fmla="*/ 30145 h 502417"/>
                <a:gd name="connsiteX1" fmla="*/ 1075174 w 1075174"/>
                <a:gd name="connsiteY1" fmla="*/ 0 h 502417"/>
                <a:gd name="connsiteX2" fmla="*/ 713433 w 1075174"/>
                <a:gd name="connsiteY2" fmla="*/ 502417 h 502417"/>
                <a:gd name="connsiteX3" fmla="*/ 0 w 1075174"/>
                <a:gd name="connsiteY3" fmla="*/ 30145 h 502417"/>
              </a:gdLst>
              <a:ahLst/>
              <a:cxnLst>
                <a:cxn ang="0">
                  <a:pos x="connsiteX0" y="connsiteY0"/>
                </a:cxn>
                <a:cxn ang="0">
                  <a:pos x="connsiteX1" y="connsiteY1"/>
                </a:cxn>
                <a:cxn ang="0">
                  <a:pos x="connsiteX2" y="connsiteY2"/>
                </a:cxn>
                <a:cxn ang="0">
                  <a:pos x="connsiteX3" y="connsiteY3"/>
                </a:cxn>
              </a:cxnLst>
              <a:rect l="l" t="t" r="r" b="b"/>
              <a:pathLst>
                <a:path w="1075174" h="502417">
                  <a:moveTo>
                    <a:pt x="0" y="30145"/>
                  </a:moveTo>
                  <a:lnTo>
                    <a:pt x="1075174" y="0"/>
                  </a:lnTo>
                  <a:lnTo>
                    <a:pt x="713433" y="502417"/>
                  </a:lnTo>
                  <a:lnTo>
                    <a:pt x="0" y="30145"/>
                  </a:lnTo>
                  <a:close/>
                </a:path>
              </a:pathLst>
            </a:custGeom>
            <a:solidFill>
              <a:schemeClr val="accent2">
                <a:alpha val="61000"/>
              </a:schemeClr>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cxnSp>
          <p:nvCxnSpPr>
            <p:cNvPr id="37" name="Straight Connector 36"/>
            <p:cNvCxnSpPr>
              <a:endCxn id="39" idx="1"/>
            </p:cNvCxnSpPr>
            <p:nvPr/>
          </p:nvCxnSpPr>
          <p:spPr>
            <a:xfrm flipV="1">
              <a:off x="2857500" y="3783833"/>
              <a:ext cx="1329824" cy="32765"/>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39" name="Freeform 38"/>
            <p:cNvSpPr/>
            <p:nvPr/>
          </p:nvSpPr>
          <p:spPr>
            <a:xfrm>
              <a:off x="2867548" y="3783833"/>
              <a:ext cx="1319776" cy="616717"/>
            </a:xfrm>
            <a:custGeom>
              <a:avLst/>
              <a:gdLst>
                <a:gd name="connsiteX0" fmla="*/ 0 w 1075174"/>
                <a:gd name="connsiteY0" fmla="*/ 30145 h 502417"/>
                <a:gd name="connsiteX1" fmla="*/ 1075174 w 1075174"/>
                <a:gd name="connsiteY1" fmla="*/ 0 h 502417"/>
                <a:gd name="connsiteX2" fmla="*/ 713433 w 1075174"/>
                <a:gd name="connsiteY2" fmla="*/ 502417 h 502417"/>
                <a:gd name="connsiteX3" fmla="*/ 0 w 1075174"/>
                <a:gd name="connsiteY3" fmla="*/ 30145 h 502417"/>
              </a:gdLst>
              <a:ahLst/>
              <a:cxnLst>
                <a:cxn ang="0">
                  <a:pos x="connsiteX0" y="connsiteY0"/>
                </a:cxn>
                <a:cxn ang="0">
                  <a:pos x="connsiteX1" y="connsiteY1"/>
                </a:cxn>
                <a:cxn ang="0">
                  <a:pos x="connsiteX2" y="connsiteY2"/>
                </a:cxn>
                <a:cxn ang="0">
                  <a:pos x="connsiteX3" y="connsiteY3"/>
                </a:cxn>
              </a:cxnLst>
              <a:rect l="l" t="t" r="r" b="b"/>
              <a:pathLst>
                <a:path w="1075174" h="502417">
                  <a:moveTo>
                    <a:pt x="0" y="30145"/>
                  </a:moveTo>
                  <a:lnTo>
                    <a:pt x="1075174" y="0"/>
                  </a:lnTo>
                  <a:lnTo>
                    <a:pt x="713433" y="502417"/>
                  </a:lnTo>
                  <a:lnTo>
                    <a:pt x="0" y="30145"/>
                  </a:lnTo>
                  <a:close/>
                </a:path>
              </a:pathLst>
            </a:custGeom>
            <a:solidFill>
              <a:schemeClr val="accent2">
                <a:alpha val="61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cxnSp>
          <p:nvCxnSpPr>
            <p:cNvPr id="41" name="Straight Connector 40"/>
            <p:cNvCxnSpPr/>
            <p:nvPr/>
          </p:nvCxnSpPr>
          <p:spPr>
            <a:xfrm flipH="1">
              <a:off x="2887644" y="2573585"/>
              <a:ext cx="18841" cy="1247251"/>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3751804" y="3153299"/>
              <a:ext cx="18841" cy="1247251"/>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4195184" y="2551654"/>
              <a:ext cx="18841" cy="1247251"/>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39" idx="1"/>
              <a:endCxn id="39" idx="2"/>
            </p:cNvCxnSpPr>
            <p:nvPr/>
          </p:nvCxnSpPr>
          <p:spPr>
            <a:xfrm flipH="1">
              <a:off x="3743287" y="3783833"/>
              <a:ext cx="444037" cy="616717"/>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2874482" y="3819002"/>
              <a:ext cx="898949" cy="5715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2"/>
          <p:cNvSpPr txBox="1">
            <a:spLocks/>
          </p:cNvSpPr>
          <p:nvPr/>
        </p:nvSpPr>
        <p:spPr bwMode="auto">
          <a:xfrm>
            <a:off x="914400" y="1234440"/>
            <a:ext cx="7315200" cy="14401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fontAlgn="base">
              <a:spcBef>
                <a:spcPct val="20000"/>
              </a:spcBef>
              <a:spcAft>
                <a:spcPct val="0"/>
              </a:spcAft>
              <a:buFont typeface="Wingdings" pitchFamily="2" charset="2"/>
              <a:buChar char="§"/>
              <a:defRPr sz="2400" kern="1200">
                <a:solidFill>
                  <a:schemeClr val="tx1"/>
                </a:solidFill>
                <a:latin typeface="Orly's Font" pitchFamily="66" charset="0"/>
                <a:ea typeface="+mn-ea"/>
                <a:cs typeface="+mn-cs"/>
              </a:defRPr>
            </a:lvl1pPr>
            <a:lvl2pPr marL="5715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2pPr>
            <a:lvl3pPr marL="9144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3pPr>
            <a:lvl4pPr marL="1257300" indent="-228600" algn="l" rtl="0" fontAlgn="base">
              <a:spcBef>
                <a:spcPct val="20000"/>
              </a:spcBef>
              <a:spcAft>
                <a:spcPct val="0"/>
              </a:spcAft>
              <a:buFont typeface="Arial" charset="0"/>
              <a:buChar char="–"/>
              <a:defRPr sz="2400" kern="1200">
                <a:solidFill>
                  <a:schemeClr val="tx1"/>
                </a:solidFill>
                <a:latin typeface="Orly's Font" pitchFamily="66" charset="0"/>
                <a:ea typeface="+mn-ea"/>
                <a:cs typeface="+mn-cs"/>
              </a:defRPr>
            </a:lvl4pPr>
            <a:lvl5pPr marL="1600200" indent="-228600" algn="l" rtl="0" fontAlgn="base">
              <a:spcBef>
                <a:spcPct val="20000"/>
              </a:spcBef>
              <a:spcAft>
                <a:spcPct val="0"/>
              </a:spcAft>
              <a:buFont typeface="Courier New" pitchFamily="49" charset="0"/>
              <a:buChar char="o"/>
              <a:defRPr sz="2400" kern="1200">
                <a:solidFill>
                  <a:schemeClr val="tx1"/>
                </a:solidFill>
                <a:latin typeface="Orly's Font"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800" dirty="0" smtClean="0">
                <a:solidFill>
                  <a:schemeClr val="accent1"/>
                </a:solidFill>
                <a:latin typeface="Orly's Font 2" pitchFamily="66" charset="0"/>
                <a:ea typeface="Verdana" pitchFamily="34" charset="0"/>
                <a:cs typeface="Verdana" pitchFamily="34" charset="0"/>
              </a:rPr>
              <a:t>There are three different types of triangular prisms.</a:t>
            </a:r>
            <a:endParaRPr lang="en-US" sz="2800" dirty="0">
              <a:solidFill>
                <a:schemeClr val="accent1"/>
              </a:solidFill>
            </a:endParaRPr>
          </a:p>
        </p:txBody>
      </p:sp>
      <p:grpSp>
        <p:nvGrpSpPr>
          <p:cNvPr id="19" name="Group 67"/>
          <p:cNvGrpSpPr/>
          <p:nvPr/>
        </p:nvGrpSpPr>
        <p:grpSpPr>
          <a:xfrm>
            <a:off x="800100" y="2457450"/>
            <a:ext cx="2276670" cy="1828800"/>
            <a:chOff x="1028700" y="1428750"/>
            <a:chExt cx="2988129" cy="2400300"/>
          </a:xfrm>
        </p:grpSpPr>
        <p:sp>
          <p:nvSpPr>
            <p:cNvPr id="21" name="Isosceles Triangle 20"/>
            <p:cNvSpPr/>
            <p:nvPr/>
          </p:nvSpPr>
          <p:spPr>
            <a:xfrm>
              <a:off x="2057400" y="2114550"/>
              <a:ext cx="1959429" cy="1714500"/>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cxnSp>
          <p:nvCxnSpPr>
            <p:cNvPr id="22" name="Straight Connector 21"/>
            <p:cNvCxnSpPr>
              <a:endCxn id="21" idx="2"/>
            </p:cNvCxnSpPr>
            <p:nvPr/>
          </p:nvCxnSpPr>
          <p:spPr>
            <a:xfrm>
              <a:off x="1028700" y="3143250"/>
              <a:ext cx="1028700" cy="6858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2057400" y="1428750"/>
              <a:ext cx="998556" cy="69584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1038748" y="1428750"/>
              <a:ext cx="1018652" cy="17145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988129" y="3143250"/>
              <a:ext cx="974688" cy="651884"/>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057400" y="1428750"/>
              <a:ext cx="938268" cy="1714500"/>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028700" y="3143250"/>
              <a:ext cx="1943100" cy="0"/>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 name="Group 28"/>
          <p:cNvGrpSpPr/>
          <p:nvPr/>
        </p:nvGrpSpPr>
        <p:grpSpPr>
          <a:xfrm>
            <a:off x="3771900" y="2686050"/>
            <a:ext cx="1800225" cy="2057400"/>
            <a:chOff x="3314700" y="1428750"/>
            <a:chExt cx="2400300" cy="2743200"/>
          </a:xfrm>
        </p:grpSpPr>
        <p:sp>
          <p:nvSpPr>
            <p:cNvPr id="30" name="Isosceles Triangle 29"/>
            <p:cNvSpPr/>
            <p:nvPr/>
          </p:nvSpPr>
          <p:spPr>
            <a:xfrm>
              <a:off x="4914900" y="2114550"/>
              <a:ext cx="800100" cy="2057400"/>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cxnSp>
          <p:nvCxnSpPr>
            <p:cNvPr id="31" name="Straight Connector 30"/>
            <p:cNvCxnSpPr>
              <a:endCxn id="30" idx="2"/>
            </p:cNvCxnSpPr>
            <p:nvPr/>
          </p:nvCxnSpPr>
          <p:spPr>
            <a:xfrm>
              <a:off x="3314700" y="3486150"/>
              <a:ext cx="1600200" cy="6858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721660" y="1438798"/>
              <a:ext cx="1600200" cy="6858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4114800" y="3486150"/>
              <a:ext cx="1600200" cy="685800"/>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3314700" y="1428750"/>
              <a:ext cx="400050" cy="20574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flipV="1">
              <a:off x="3687474" y="1428750"/>
              <a:ext cx="383365" cy="2057400"/>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3314700" y="3466054"/>
              <a:ext cx="800100" cy="20096"/>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rot="2461540">
            <a:off x="6088184" y="2288161"/>
            <a:ext cx="2982988" cy="1904856"/>
            <a:chOff x="1943100" y="1543050"/>
            <a:chExt cx="4000500" cy="2400300"/>
          </a:xfrm>
        </p:grpSpPr>
        <p:cxnSp>
          <p:nvCxnSpPr>
            <p:cNvPr id="38" name="Straight Connector 37"/>
            <p:cNvCxnSpPr/>
            <p:nvPr/>
          </p:nvCxnSpPr>
          <p:spPr>
            <a:xfrm>
              <a:off x="2971800" y="1543050"/>
              <a:ext cx="1257300" cy="1143000"/>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2971800" y="1543050"/>
              <a:ext cx="2971800" cy="11430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229100" y="2686050"/>
              <a:ext cx="1714500" cy="0"/>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grpSp>
          <p:nvGrpSpPr>
            <p:cNvPr id="41" name="Group 27"/>
            <p:cNvGrpSpPr/>
            <p:nvPr/>
          </p:nvGrpSpPr>
          <p:grpSpPr>
            <a:xfrm>
              <a:off x="1943100" y="2800350"/>
              <a:ext cx="2971800" cy="1143000"/>
              <a:chOff x="1714500" y="2343150"/>
              <a:chExt cx="2971800" cy="1143000"/>
            </a:xfrm>
          </p:grpSpPr>
          <p:cxnSp>
            <p:nvCxnSpPr>
              <p:cNvPr id="45" name="Straight Connector 44"/>
              <p:cNvCxnSpPr/>
              <p:nvPr/>
            </p:nvCxnSpPr>
            <p:spPr>
              <a:xfrm>
                <a:off x="1714500" y="2343150"/>
                <a:ext cx="1257300" cy="11430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1714500" y="2343150"/>
                <a:ext cx="2971800" cy="11430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2971800" y="3486150"/>
                <a:ext cx="17145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grpSp>
        <p:cxnSp>
          <p:nvCxnSpPr>
            <p:cNvPr id="42" name="Straight Connector 41"/>
            <p:cNvCxnSpPr/>
            <p:nvPr/>
          </p:nvCxnSpPr>
          <p:spPr>
            <a:xfrm flipV="1">
              <a:off x="1963196" y="1553098"/>
              <a:ext cx="1028700" cy="12573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3200400" y="2686050"/>
              <a:ext cx="1028700" cy="1257300"/>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4891032" y="2686050"/>
              <a:ext cx="1028700" cy="12573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1745978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80"/>
                                  </p:iterate>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7"/>
          <p:cNvGrpSpPr/>
          <p:nvPr/>
        </p:nvGrpSpPr>
        <p:grpSpPr>
          <a:xfrm>
            <a:off x="2713056" y="1543050"/>
            <a:ext cx="3459144" cy="2778656"/>
            <a:chOff x="1028700" y="1428750"/>
            <a:chExt cx="2988129" cy="2400300"/>
          </a:xfrm>
        </p:grpSpPr>
        <p:sp>
          <p:nvSpPr>
            <p:cNvPr id="11" name="Isosceles Triangle 10"/>
            <p:cNvSpPr/>
            <p:nvPr/>
          </p:nvSpPr>
          <p:spPr>
            <a:xfrm>
              <a:off x="2057400" y="2114550"/>
              <a:ext cx="1959429" cy="1714500"/>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cxnSp>
          <p:nvCxnSpPr>
            <p:cNvPr id="14" name="Straight Connector 13"/>
            <p:cNvCxnSpPr>
              <a:endCxn id="11" idx="2"/>
            </p:cNvCxnSpPr>
            <p:nvPr/>
          </p:nvCxnSpPr>
          <p:spPr>
            <a:xfrm>
              <a:off x="1028700" y="3143250"/>
              <a:ext cx="1028700" cy="6858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057400" y="1428750"/>
              <a:ext cx="998556" cy="69584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1038748" y="1428750"/>
              <a:ext cx="1018652" cy="17145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988129" y="3143250"/>
              <a:ext cx="974688" cy="651884"/>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2057400" y="1428750"/>
              <a:ext cx="938268" cy="1714500"/>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1028700" y="3143250"/>
              <a:ext cx="1943100" cy="0"/>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grpSp>
      <p:sp>
        <p:nvSpPr>
          <p:cNvPr id="69" name="Freeform 68"/>
          <p:cNvSpPr/>
          <p:nvPr/>
        </p:nvSpPr>
        <p:spPr>
          <a:xfrm>
            <a:off x="3886200" y="2343150"/>
            <a:ext cx="2268291" cy="1989116"/>
          </a:xfrm>
          <a:custGeom>
            <a:avLst/>
            <a:gdLst>
              <a:gd name="connsiteX0" fmla="*/ 0 w 1959429"/>
              <a:gd name="connsiteY0" fmla="*/ 1718268 h 1718268"/>
              <a:gd name="connsiteX1" fmla="*/ 974690 w 1959429"/>
              <a:gd name="connsiteY1" fmla="*/ 0 h 1718268"/>
              <a:gd name="connsiteX2" fmla="*/ 1959429 w 1959429"/>
              <a:gd name="connsiteY2" fmla="*/ 1718268 h 1718268"/>
              <a:gd name="connsiteX3" fmla="*/ 0 w 1959429"/>
              <a:gd name="connsiteY3" fmla="*/ 1718268 h 1718268"/>
            </a:gdLst>
            <a:ahLst/>
            <a:cxnLst>
              <a:cxn ang="0">
                <a:pos x="connsiteX0" y="connsiteY0"/>
              </a:cxn>
              <a:cxn ang="0">
                <a:pos x="connsiteX1" y="connsiteY1"/>
              </a:cxn>
              <a:cxn ang="0">
                <a:pos x="connsiteX2" y="connsiteY2"/>
              </a:cxn>
              <a:cxn ang="0">
                <a:pos x="connsiteX3" y="connsiteY3"/>
              </a:cxn>
            </a:cxnLst>
            <a:rect l="l" t="t" r="r" b="b"/>
            <a:pathLst>
              <a:path w="1959429" h="1718268">
                <a:moveTo>
                  <a:pt x="0" y="1718268"/>
                </a:moveTo>
                <a:lnTo>
                  <a:pt x="974690" y="0"/>
                </a:lnTo>
                <a:lnTo>
                  <a:pt x="1959429" y="1718268"/>
                </a:lnTo>
                <a:lnTo>
                  <a:pt x="0" y="1718268"/>
                </a:lnTo>
                <a:close/>
              </a:path>
            </a:pathLst>
          </a:custGeom>
          <a:solidFill>
            <a:schemeClr val="accent5">
              <a:alpha val="53000"/>
            </a:schemeClr>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70" name="Freeform 69"/>
          <p:cNvSpPr/>
          <p:nvPr/>
        </p:nvSpPr>
        <p:spPr>
          <a:xfrm>
            <a:off x="2743200" y="1543050"/>
            <a:ext cx="2268291" cy="1989116"/>
          </a:xfrm>
          <a:custGeom>
            <a:avLst/>
            <a:gdLst>
              <a:gd name="connsiteX0" fmla="*/ 0 w 1959429"/>
              <a:gd name="connsiteY0" fmla="*/ 1718268 h 1718268"/>
              <a:gd name="connsiteX1" fmla="*/ 974690 w 1959429"/>
              <a:gd name="connsiteY1" fmla="*/ 0 h 1718268"/>
              <a:gd name="connsiteX2" fmla="*/ 1959429 w 1959429"/>
              <a:gd name="connsiteY2" fmla="*/ 1718268 h 1718268"/>
              <a:gd name="connsiteX3" fmla="*/ 0 w 1959429"/>
              <a:gd name="connsiteY3" fmla="*/ 1718268 h 1718268"/>
            </a:gdLst>
            <a:ahLst/>
            <a:cxnLst>
              <a:cxn ang="0">
                <a:pos x="connsiteX0" y="connsiteY0"/>
              </a:cxn>
              <a:cxn ang="0">
                <a:pos x="connsiteX1" y="connsiteY1"/>
              </a:cxn>
              <a:cxn ang="0">
                <a:pos x="connsiteX2" y="connsiteY2"/>
              </a:cxn>
              <a:cxn ang="0">
                <a:pos x="connsiteX3" y="connsiteY3"/>
              </a:cxn>
            </a:cxnLst>
            <a:rect l="l" t="t" r="r" b="b"/>
            <a:pathLst>
              <a:path w="1959429" h="1718268">
                <a:moveTo>
                  <a:pt x="0" y="1718268"/>
                </a:moveTo>
                <a:lnTo>
                  <a:pt x="974690" y="0"/>
                </a:lnTo>
                <a:lnTo>
                  <a:pt x="1959429" y="1718268"/>
                </a:lnTo>
                <a:lnTo>
                  <a:pt x="0" y="1718268"/>
                </a:lnTo>
                <a:close/>
              </a:path>
            </a:pathLst>
          </a:custGeom>
          <a:solidFill>
            <a:schemeClr val="accent5">
              <a:alpha val="53000"/>
            </a:schemeClr>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nvGrpSpPr>
          <p:cNvPr id="18" name="Group 17"/>
          <p:cNvGrpSpPr/>
          <p:nvPr/>
        </p:nvGrpSpPr>
        <p:grpSpPr>
          <a:xfrm>
            <a:off x="4229100" y="1200150"/>
            <a:ext cx="4000500" cy="2286000"/>
            <a:chOff x="4229100" y="1200150"/>
            <a:chExt cx="4000500" cy="2286000"/>
          </a:xfrm>
        </p:grpSpPr>
        <p:sp>
          <p:nvSpPr>
            <p:cNvPr id="81" name="Rectangle 80"/>
            <p:cNvSpPr/>
            <p:nvPr/>
          </p:nvSpPr>
          <p:spPr>
            <a:xfrm>
              <a:off x="5600700" y="1200150"/>
              <a:ext cx="2628900" cy="646331"/>
            </a:xfrm>
            <a:prstGeom prst="rect">
              <a:avLst/>
            </a:prstGeom>
          </p:spPr>
          <p:txBody>
            <a:bodyPr wrap="square">
              <a:spAutoFit/>
            </a:bodyPr>
            <a:lstStyle/>
            <a:p>
              <a:pPr algn="ctr"/>
              <a:r>
                <a:rPr lang="en-US" dirty="0" smtClean="0">
                  <a:solidFill>
                    <a:schemeClr val="accent5"/>
                  </a:solidFill>
                  <a:latin typeface="Orly's Font 2" pitchFamily="66" charset="0"/>
                  <a:ea typeface="Verdana" pitchFamily="34" charset="0"/>
                  <a:cs typeface="Verdana" pitchFamily="34" charset="0"/>
                </a:rPr>
                <a:t>Equilateral Triangle Bases</a:t>
              </a:r>
              <a:endParaRPr lang="en-US" dirty="0"/>
            </a:p>
          </p:txBody>
        </p:sp>
        <p:cxnSp>
          <p:nvCxnSpPr>
            <p:cNvPr id="86" name="Straight Arrow Connector 85"/>
            <p:cNvCxnSpPr/>
            <p:nvPr/>
          </p:nvCxnSpPr>
          <p:spPr>
            <a:xfrm flipH="1">
              <a:off x="4229100" y="1771650"/>
              <a:ext cx="2057400" cy="800100"/>
            </a:xfrm>
            <a:prstGeom prst="straightConnector1">
              <a:avLst/>
            </a:prstGeom>
            <a:ln w="25400">
              <a:solidFill>
                <a:schemeClr val="accent5"/>
              </a:solidFill>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flipH="1">
              <a:off x="5372100" y="2000250"/>
              <a:ext cx="1371600" cy="1485900"/>
            </a:xfrm>
            <a:prstGeom prst="straightConnector1">
              <a:avLst/>
            </a:prstGeom>
            <a:ln w="25400">
              <a:solidFill>
                <a:schemeClr val="accent5"/>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1745978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500"/>
                                        <p:tgtEl>
                                          <p:spTgt spid="70"/>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69"/>
                                        </p:tgtEl>
                                        <p:attrNameLst>
                                          <p:attrName>style.visibility</p:attrName>
                                        </p:attrNameLst>
                                      </p:cBhvr>
                                      <p:to>
                                        <p:strVal val="visible"/>
                                      </p:to>
                                    </p:set>
                                    <p:animEffect transition="in" filter="fade">
                                      <p:cBhvr>
                                        <p:cTn id="16" dur="500"/>
                                        <p:tgtEl>
                                          <p:spTgt spid="6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628900" y="1314450"/>
            <a:ext cx="3086100" cy="3086100"/>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nvGrpSpPr>
          <p:cNvPr id="8" name="Group 7"/>
          <p:cNvGrpSpPr/>
          <p:nvPr/>
        </p:nvGrpSpPr>
        <p:grpSpPr>
          <a:xfrm>
            <a:off x="1909064" y="1314450"/>
            <a:ext cx="4700240" cy="3086100"/>
            <a:chOff x="1909064" y="1314450"/>
            <a:chExt cx="4700240" cy="3086100"/>
          </a:xfrm>
        </p:grpSpPr>
        <p:sp>
          <p:nvSpPr>
            <p:cNvPr id="10" name="Rectangle 9"/>
            <p:cNvSpPr/>
            <p:nvPr/>
          </p:nvSpPr>
          <p:spPr>
            <a:xfrm>
              <a:off x="2628900" y="1314450"/>
              <a:ext cx="3086100" cy="3086100"/>
            </a:xfrm>
            <a:prstGeom prst="rect">
              <a:avLst/>
            </a:prstGeom>
            <a:solidFill>
              <a:schemeClr val="accent2">
                <a:alpha val="52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cxnSp>
          <p:nvCxnSpPr>
            <p:cNvPr id="21" name="Straight Connector 20"/>
            <p:cNvCxnSpPr/>
            <p:nvPr/>
          </p:nvCxnSpPr>
          <p:spPr>
            <a:xfrm>
              <a:off x="2628900" y="2343150"/>
              <a:ext cx="30861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628900" y="3371850"/>
              <a:ext cx="30861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Isosceles Triangle 26"/>
            <p:cNvSpPr/>
            <p:nvPr/>
          </p:nvSpPr>
          <p:spPr>
            <a:xfrm rot="1774803">
              <a:off x="1909064" y="2296533"/>
              <a:ext cx="1004243" cy="881300"/>
            </a:xfrm>
            <a:prstGeom prst="triangle">
              <a:avLst/>
            </a:prstGeom>
            <a:solidFill>
              <a:schemeClr val="accent5">
                <a:alpha val="53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sp>
          <p:nvSpPr>
            <p:cNvPr id="29" name="Isosceles Triangle 28"/>
            <p:cNvSpPr/>
            <p:nvPr/>
          </p:nvSpPr>
          <p:spPr>
            <a:xfrm rot="5400000">
              <a:off x="5666532" y="2404622"/>
              <a:ext cx="1004243" cy="881300"/>
            </a:xfrm>
            <a:prstGeom prst="triangle">
              <a:avLst/>
            </a:prstGeom>
            <a:solidFill>
              <a:schemeClr val="accent5">
                <a:alpha val="53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err="1" smtClean="0">
                <a:solidFill>
                  <a:schemeClr val="tx1"/>
                </a:solidFill>
              </a:endParaRPr>
            </a:p>
          </p:txBody>
        </p:sp>
      </p:grpSp>
    </p:spTree>
    <p:extLst>
      <p:ext uri="{BB962C8B-B14F-4D97-AF65-F5344CB8AC3E}">
        <p14:creationId xmlns:p14="http://schemas.microsoft.com/office/powerpoint/2010/main" xmlns="" val="1745978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theme/theme1.xml><?xml version="1.0" encoding="utf-8"?>
<a:theme xmlns:a="http://schemas.openxmlformats.org/drawingml/2006/main" name="Office Theme">
  <a:themeElements>
    <a:clrScheme name="Learn Zillion">
      <a:dk1>
        <a:sysClr val="windowText" lastClr="000000"/>
      </a:dk1>
      <a:lt1>
        <a:sysClr val="window" lastClr="FFFFFF"/>
      </a:lt1>
      <a:dk2>
        <a:srgbClr val="7F7F7F"/>
      </a:dk2>
      <a:lt2>
        <a:srgbClr val="BFBFBF"/>
      </a:lt2>
      <a:accent1>
        <a:srgbClr val="0078AE"/>
      </a:accent1>
      <a:accent2>
        <a:srgbClr val="00BCE4"/>
      </a:accent2>
      <a:accent3>
        <a:srgbClr val="E86D1F"/>
      </a:accent3>
      <a:accent4>
        <a:srgbClr val="FFD200"/>
      </a:accent4>
      <a:accent5>
        <a:srgbClr val="5E9732"/>
      </a:accent5>
      <a:accent6>
        <a:srgbClr val="8DC63F"/>
      </a:accent6>
      <a:hlink>
        <a:srgbClr val="000000"/>
      </a:hlink>
      <a:folHlink>
        <a:srgbClr val="000000"/>
      </a:folHlink>
    </a:clrScheme>
    <a:fontScheme name="Learn Zillion">
      <a:majorFont>
        <a:latin typeface="Verdana"/>
        <a:ea typeface=""/>
        <a:cs typeface=""/>
      </a:majorFont>
      <a:minorFont>
        <a:latin typeface="Verdana"/>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w="38100">
          <a:solidFill>
            <a:schemeClr val="accent1"/>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24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3810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800" dirty="0" smtClean="0">
            <a:latin typeface="Orly's Font" pitchFamily="66" charset="0"/>
            <a:ea typeface="Verdana" pitchFamily="34" charset="0"/>
            <a:cs typeface="Verdana"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10364</TotalTime>
  <Words>1529</Words>
  <Application>Microsoft Office PowerPoint</Application>
  <PresentationFormat>On-screen Show (16:9)</PresentationFormat>
  <Paragraphs>91</Paragraphs>
  <Slides>18</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Orly's Font 2</vt:lpstr>
      <vt:lpstr>Wingdings</vt:lpstr>
      <vt:lpstr>Verdana</vt:lpstr>
      <vt:lpstr>Orly's Font</vt:lpstr>
      <vt:lpstr>Calibri</vt:lpstr>
      <vt:lpstr>Courier New</vt: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TM2-1</dc:creator>
  <cp:lastModifiedBy>retabak</cp:lastModifiedBy>
  <cp:revision>283</cp:revision>
  <dcterms:created xsi:type="dcterms:W3CDTF">2011-06-12T17:04:43Z</dcterms:created>
  <dcterms:modified xsi:type="dcterms:W3CDTF">2012-08-25T18:18:02Z</dcterms:modified>
</cp:coreProperties>
</file>